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43"/>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19"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52" r:id="rId105"/>
    <p:sldId id="353" r:id="rId106"/>
    <p:sldId id="354" r:id="rId107"/>
    <p:sldId id="356" r:id="rId108"/>
    <p:sldId id="357" r:id="rId109"/>
    <p:sldId id="359" r:id="rId110"/>
    <p:sldId id="358" r:id="rId111"/>
    <p:sldId id="360" r:id="rId112"/>
    <p:sldId id="361" r:id="rId113"/>
    <p:sldId id="362" r:id="rId114"/>
    <p:sldId id="363" r:id="rId115"/>
    <p:sldId id="364" r:id="rId116"/>
    <p:sldId id="366" r:id="rId117"/>
    <p:sldId id="365" r:id="rId118"/>
    <p:sldId id="367" r:id="rId119"/>
    <p:sldId id="369" r:id="rId120"/>
    <p:sldId id="370" r:id="rId121"/>
    <p:sldId id="371" r:id="rId122"/>
    <p:sldId id="372" r:id="rId123"/>
    <p:sldId id="368" r:id="rId124"/>
    <p:sldId id="373" r:id="rId125"/>
    <p:sldId id="374" r:id="rId126"/>
    <p:sldId id="397" r:id="rId127"/>
    <p:sldId id="375" r:id="rId128"/>
    <p:sldId id="376" r:id="rId129"/>
    <p:sldId id="377" r:id="rId130"/>
    <p:sldId id="378" r:id="rId131"/>
    <p:sldId id="379" r:id="rId132"/>
    <p:sldId id="380" r:id="rId133"/>
    <p:sldId id="381" r:id="rId134"/>
    <p:sldId id="382" r:id="rId135"/>
    <p:sldId id="393" r:id="rId136"/>
    <p:sldId id="383" r:id="rId137"/>
    <p:sldId id="388" r:id="rId138"/>
    <p:sldId id="385" r:id="rId139"/>
    <p:sldId id="389" r:id="rId140"/>
    <p:sldId id="395" r:id="rId141"/>
    <p:sldId id="396" r:id="rId142"/>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既定のセクション" id="{D480BEA6-08C7-4DA8-8A2F-140EBD30FB03}">
          <p14:sldIdLst>
            <p14:sldId id="256"/>
            <p14:sldId id="258"/>
            <p14:sldId id="257"/>
            <p14:sldId id="259"/>
            <p14:sldId id="260"/>
            <p14:sldId id="261"/>
            <p14:sldId id="262"/>
            <p14:sldId id="263"/>
            <p14:sldId id="264"/>
            <p14:sldId id="265"/>
            <p14:sldId id="266"/>
            <p14:sldId id="267"/>
            <p14:sldId id="268"/>
            <p14:sldId id="269"/>
            <p14:sldId id="270"/>
            <p14:sldId id="271"/>
            <p14:sldId id="314"/>
            <p14:sldId id="273"/>
            <p14:sldId id="272"/>
            <p14:sldId id="274"/>
            <p14:sldId id="275"/>
            <p14:sldId id="276"/>
            <p14:sldId id="277"/>
            <p14:sldId id="278"/>
            <p14:sldId id="279"/>
            <p14:sldId id="280"/>
            <p14:sldId id="281"/>
            <p14:sldId id="282"/>
            <p14:sldId id="283"/>
            <p14:sldId id="284"/>
            <p14:sldId id="285"/>
            <p14:sldId id="286"/>
            <p14:sldId id="287"/>
            <p14:sldId id="288"/>
            <p14:sldId id="289"/>
            <p14:sldId id="290"/>
            <p14:sldId id="292"/>
            <p14:sldId id="293"/>
            <p14:sldId id="294"/>
            <p14:sldId id="295"/>
            <p14:sldId id="296"/>
            <p14:sldId id="297"/>
            <p14:sldId id="298"/>
            <p14:sldId id="299"/>
            <p14:sldId id="300"/>
            <p14:sldId id="301"/>
            <p14:sldId id="302"/>
            <p14:sldId id="303"/>
            <p14:sldId id="304"/>
            <p14:sldId id="305"/>
            <p14:sldId id="306"/>
            <p14:sldId id="307"/>
            <p14:sldId id="308"/>
            <p14:sldId id="309"/>
            <p14:sldId id="310"/>
            <p14:sldId id="311"/>
            <p14:sldId id="312"/>
            <p14:sldId id="313"/>
            <p14:sldId id="315"/>
            <p14:sldId id="316"/>
            <p14:sldId id="317"/>
            <p14:sldId id="318"/>
            <p14:sldId id="322"/>
            <p14:sldId id="319"/>
            <p14:sldId id="320"/>
            <p14:sldId id="321"/>
            <p14:sldId id="323"/>
            <p14:sldId id="324"/>
            <p14:sldId id="325"/>
            <p14:sldId id="326"/>
            <p14:sldId id="327"/>
            <p14:sldId id="328"/>
            <p14:sldId id="329"/>
            <p14:sldId id="330"/>
            <p14:sldId id="331"/>
            <p14:sldId id="332"/>
            <p14:sldId id="333"/>
            <p14:sldId id="334"/>
            <p14:sldId id="355"/>
            <p14:sldId id="335"/>
            <p14:sldId id="336"/>
            <p14:sldId id="337"/>
            <p14:sldId id="338"/>
            <p14:sldId id="339"/>
            <p14:sldId id="340"/>
            <p14:sldId id="386"/>
            <p14:sldId id="341"/>
            <p14:sldId id="384"/>
            <p14:sldId id="387"/>
            <p14:sldId id="390"/>
            <p14:sldId id="391"/>
            <p14:sldId id="394"/>
            <p14:sldId id="392"/>
            <p14:sldId id="342"/>
            <p14:sldId id="343"/>
            <p14:sldId id="344"/>
            <p14:sldId id="345"/>
            <p14:sldId id="346"/>
            <p14:sldId id="347"/>
            <p14:sldId id="348"/>
            <p14:sldId id="349"/>
            <p14:sldId id="350"/>
            <p14:sldId id="351"/>
            <p14:sldId id="352"/>
            <p14:sldId id="353"/>
            <p14:sldId id="354"/>
            <p14:sldId id="356"/>
            <p14:sldId id="357"/>
            <p14:sldId id="359"/>
            <p14:sldId id="358"/>
            <p14:sldId id="360"/>
            <p14:sldId id="361"/>
            <p14:sldId id="362"/>
            <p14:sldId id="363"/>
            <p14:sldId id="364"/>
            <p14:sldId id="366"/>
            <p14:sldId id="365"/>
            <p14:sldId id="367"/>
            <p14:sldId id="369"/>
            <p14:sldId id="370"/>
            <p14:sldId id="371"/>
            <p14:sldId id="372"/>
            <p14:sldId id="368"/>
            <p14:sldId id="373"/>
            <p14:sldId id="374"/>
            <p14:sldId id="397"/>
            <p14:sldId id="375"/>
            <p14:sldId id="376"/>
            <p14:sldId id="377"/>
            <p14:sldId id="378"/>
            <p14:sldId id="379"/>
            <p14:sldId id="380"/>
            <p14:sldId id="381"/>
            <p14:sldId id="382"/>
            <p14:sldId id="393"/>
            <p14:sldId id="383"/>
            <p14:sldId id="388"/>
            <p14:sldId id="385"/>
            <p14:sldId id="389"/>
            <p14:sldId id="395"/>
            <p14:sldId id="396"/>
          </p14:sldIdLst>
        </p14:section>
      </p14:sectionLst>
    </p:ex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3162" autoAdjust="0"/>
    <p:restoredTop sz="99895" autoAdjust="0"/>
  </p:normalViewPr>
  <p:slideViewPr>
    <p:cSldViewPr>
      <p:cViewPr>
        <p:scale>
          <a:sx n="100" d="100"/>
          <a:sy n="100" d="100"/>
        </p:scale>
        <p:origin x="-1112" y="2392"/>
      </p:cViewPr>
      <p:guideLst>
        <p:guide orient="horz" pos="2880"/>
        <p:guide pos="2160"/>
      </p:guideLst>
    </p:cSldViewPr>
  </p:slideViewPr>
  <p:notesTextViewPr>
    <p:cViewPr>
      <p:scale>
        <a:sx n="100" d="100"/>
        <a:sy n="100" d="100"/>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presProps" Target="presProp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slide" Target="slides/slide123.xml"/><Relationship Id="rId129" Type="http://schemas.openxmlformats.org/officeDocument/2006/relationships/slide" Target="slides/slide128.xml"/><Relationship Id="rId137" Type="http://schemas.openxmlformats.org/officeDocument/2006/relationships/slide" Target="slides/slide13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32" Type="http://schemas.openxmlformats.org/officeDocument/2006/relationships/slide" Target="slides/slide131.xml"/><Relationship Id="rId140" Type="http://schemas.openxmlformats.org/officeDocument/2006/relationships/slide" Target="slides/slide139.xml"/><Relationship Id="rId145"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0.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5.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25.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2018/4/19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2018/4/19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2018/4/19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image" Target="../media/image98.png"/><Relationship Id="rId1" Type="http://schemas.openxmlformats.org/officeDocument/2006/relationships/slideLayout" Target="../slideLayouts/slideLayout7.xml"/><Relationship Id="rId5" Type="http://schemas.openxmlformats.org/officeDocument/2006/relationships/image" Target="../media/image101.png"/><Relationship Id="rId4" Type="http://schemas.openxmlformats.org/officeDocument/2006/relationships/image" Target="../media/image100.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2.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110.png"/><Relationship Id="rId3" Type="http://schemas.openxmlformats.org/officeDocument/2006/relationships/image" Target="../media/image105.png"/><Relationship Id="rId7" Type="http://schemas.openxmlformats.org/officeDocument/2006/relationships/image" Target="../media/image109.png"/><Relationship Id="rId2" Type="http://schemas.openxmlformats.org/officeDocument/2006/relationships/image" Target="../media/image104.png"/><Relationship Id="rId1" Type="http://schemas.openxmlformats.org/officeDocument/2006/relationships/slideLayout" Target="../slideLayouts/slideLayout7.xml"/><Relationship Id="rId6" Type="http://schemas.openxmlformats.org/officeDocument/2006/relationships/image" Target="../media/image108.png"/><Relationship Id="rId5" Type="http://schemas.openxmlformats.org/officeDocument/2006/relationships/image" Target="../media/image107.png"/><Relationship Id="rId4" Type="http://schemas.openxmlformats.org/officeDocument/2006/relationships/image" Target="../media/image106.png"/></Relationships>
</file>

<file path=ppt/slides/_rels/slide105.xml.rels><?xml version="1.0" encoding="UTF-8" standalone="yes"?>
<Relationships xmlns="http://schemas.openxmlformats.org/package/2006/relationships"><Relationship Id="rId3" Type="http://schemas.openxmlformats.org/officeDocument/2006/relationships/image" Target="../media/image112.jpeg"/><Relationship Id="rId2" Type="http://schemas.openxmlformats.org/officeDocument/2006/relationships/image" Target="../media/image111.png"/><Relationship Id="rId1" Type="http://schemas.openxmlformats.org/officeDocument/2006/relationships/slideLayout" Target="../slideLayouts/slideLayout7.xml"/><Relationship Id="rId4" Type="http://schemas.openxmlformats.org/officeDocument/2006/relationships/image" Target="../media/image113.png"/></Relationships>
</file>

<file path=ppt/slides/_rels/slide106.xml.rels><?xml version="1.0" encoding="UTF-8" standalone="yes"?>
<Relationships xmlns="http://schemas.openxmlformats.org/package/2006/relationships"><Relationship Id="rId2" Type="http://schemas.openxmlformats.org/officeDocument/2006/relationships/image" Target="../media/image114.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3" Type="http://schemas.openxmlformats.org/officeDocument/2006/relationships/image" Target="../media/image116.jpeg"/><Relationship Id="rId2" Type="http://schemas.openxmlformats.org/officeDocument/2006/relationships/image" Target="../media/image115.jpe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2" Type="http://schemas.openxmlformats.org/officeDocument/2006/relationships/image" Target="../media/image124.tiff"/><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25.wmf"/><Relationship Id="rId4" Type="http://schemas.openxmlformats.org/officeDocument/2006/relationships/oleObject" Target="../embeddings/oleObject1.bin"/></Relationships>
</file>

<file path=ppt/slides/_rels/slide1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2" Type="http://schemas.openxmlformats.org/officeDocument/2006/relationships/image" Target="../media/image132.jpe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35.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133.png"/><Relationship Id="rId4" Type="http://schemas.openxmlformats.org/officeDocument/2006/relationships/hyperlink" Target="https://www.analyticsvidhya.com/blog/2017/09/understaing-support-vector-machine-example-code/" TargetMode="External"/></Relationships>
</file>

<file path=ppt/slides/_rels/slide126.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2" Type="http://schemas.openxmlformats.org/officeDocument/2006/relationships/image" Target="../media/image137.tiff"/><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38.jpe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39.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40.gif"/><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2" Type="http://schemas.openxmlformats.org/officeDocument/2006/relationships/image" Target="../media/image141.png"/><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43.png"/><Relationship Id="rId2" Type="http://schemas.openxmlformats.org/officeDocument/2006/relationships/image" Target="../media/image142.png"/><Relationship Id="rId1" Type="http://schemas.openxmlformats.org/officeDocument/2006/relationships/slideLayout" Target="../slideLayouts/slideLayout7.xml"/><Relationship Id="rId5" Type="http://schemas.openxmlformats.org/officeDocument/2006/relationships/image" Target="../media/image145.png"/><Relationship Id="rId4" Type="http://schemas.openxmlformats.org/officeDocument/2006/relationships/image" Target="../media/image144.png"/></Relationships>
</file>

<file path=ppt/slides/_rels/slide134.xml.rels><?xml version="1.0" encoding="UTF-8" standalone="yes"?>
<Relationships xmlns="http://schemas.openxmlformats.org/package/2006/relationships"><Relationship Id="rId3" Type="http://schemas.openxmlformats.org/officeDocument/2006/relationships/hyperlink" Target="http://www.google.com/" TargetMode="External"/><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48.png"/><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2" Type="http://schemas.openxmlformats.org/officeDocument/2006/relationships/image" Target="../media/image149.tiff"/><Relationship Id="rId1" Type="http://schemas.openxmlformats.org/officeDocument/2006/relationships/slideLayout" Target="../slideLayouts/slideLayout7.xml"/></Relationships>
</file>

<file path=ppt/slides/_rels/slide137.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55.png"/><Relationship Id="rId2" Type="http://schemas.openxmlformats.org/officeDocument/2006/relationships/image" Target="../media/image154.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image" Target="../media/image156.png"/><Relationship Id="rId1" Type="http://schemas.openxmlformats.org/officeDocument/2006/relationships/slideLayout" Target="../slideLayouts/slideLayout7.xml"/><Relationship Id="rId6" Type="http://schemas.openxmlformats.org/officeDocument/2006/relationships/image" Target="../media/image160.png"/><Relationship Id="rId5" Type="http://schemas.openxmlformats.org/officeDocument/2006/relationships/image" Target="../media/image159.png"/><Relationship Id="rId4" Type="http://schemas.openxmlformats.org/officeDocument/2006/relationships/image" Target="../media/image158.png"/></Relationships>
</file>

<file path=ppt/slides/_rels/slide141.xml.rels><?xml version="1.0" encoding="UTF-8" standalone="yes"?>
<Relationships xmlns="http://schemas.openxmlformats.org/package/2006/relationships"><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0.em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3.jpeg"/></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8.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0.gif"/><Relationship Id="rId2" Type="http://schemas.openxmlformats.org/officeDocument/2006/relationships/image" Target="../media/image39.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42.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4.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7.xml"/><Relationship Id="rId4" Type="http://schemas.openxmlformats.org/officeDocument/2006/relationships/image" Target="../media/image53.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4.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2.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5.png"/></Relationships>
</file>

<file path=ppt/slides/_rels/slide8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7.xml"/><Relationship Id="rId4" Type="http://schemas.openxmlformats.org/officeDocument/2006/relationships/image" Target="../media/image69.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79.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vsdx"/><Relationship Id="rId7" Type="http://schemas.openxmlformats.org/officeDocument/2006/relationships/image" Target="../media/image78.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77.png"/><Relationship Id="rId5" Type="http://schemas.openxmlformats.org/officeDocument/2006/relationships/image" Target="../media/image76.png"/><Relationship Id="rId4" Type="http://schemas.openxmlformats.org/officeDocument/2006/relationships/image" Target="../media/image75.emf"/><Relationship Id="rId9" Type="http://schemas.openxmlformats.org/officeDocument/2006/relationships/image" Target="../media/image80.tiff"/></Relationships>
</file>

<file path=ppt/slides/_rels/slide88.xml.rels><?xml version="1.0" encoding="UTF-8" standalone="yes"?>
<Relationships xmlns="http://schemas.openxmlformats.org/package/2006/relationships"><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slideLayout" Target="../slideLayouts/slideLayout7.xml"/><Relationship Id="rId5" Type="http://schemas.openxmlformats.org/officeDocument/2006/relationships/hyperlink" Target="https://username:password@www.example.com/index.html" TargetMode="External"/><Relationship Id="rId4" Type="http://schemas.openxmlformats.org/officeDocument/2006/relationships/image" Target="../media/image84.png"/></Relationships>
</file>

<file path=ppt/slides/_rels/slide91.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7.xml"/><Relationship Id="rId4" Type="http://schemas.openxmlformats.org/officeDocument/2006/relationships/image" Target="../media/image87.png"/></Relationships>
</file>

<file path=ppt/slides/_rels/slide9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9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1.xml"/><Relationship Id="rId1" Type="http://schemas.openxmlformats.org/officeDocument/2006/relationships/slideLayout" Target="../slideLayouts/slideLayout7.xml"/><Relationship Id="rId4" Type="http://schemas.openxmlformats.org/officeDocument/2006/relationships/image" Target="../media/image94.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3970318"/>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both processes will execute the next instruction following the fork() system call.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5877272"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7541699" y="9244277"/>
            <a:ext cx="394386" cy="1418984"/>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949062" y="10692680"/>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0" y="3562728"/>
            <a:ext cx="7764735" cy="8711985"/>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The client cannot decrypt Message B, as it is encrypted using TGS's secret key.)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95536"/>
            <a:ext cx="3202800" cy="369332"/>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endParaRPr kumimoji="1" lang="ja-JP" altLang="en-US" dirty="0"/>
          </a:p>
        </p:txBody>
      </p:sp>
      <p:sp>
        <p:nvSpPr>
          <p:cNvPr id="3" name="テキスト ボックス 2"/>
          <p:cNvSpPr txBox="1"/>
          <p:nvPr/>
        </p:nvSpPr>
        <p:spPr>
          <a:xfrm>
            <a:off x="0" y="1979712"/>
            <a:ext cx="6858000" cy="923330"/>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endParaRPr kumimoji="1" lang="ja-JP" altLang="en-US" dirty="0"/>
          </a:p>
        </p:txBody>
      </p:sp>
      <p:sp>
        <p:nvSpPr>
          <p:cNvPr id="4" name="正方形/長方形 3"/>
          <p:cNvSpPr/>
          <p:nvPr/>
        </p:nvSpPr>
        <p:spPr>
          <a:xfrm>
            <a:off x="-3562" y="3602504"/>
            <a:ext cx="6861561" cy="1200329"/>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p:txBody>
      </p:sp>
      <p:sp>
        <p:nvSpPr>
          <p:cNvPr id="5" name="テキスト ボックス 4"/>
          <p:cNvSpPr txBox="1"/>
          <p:nvPr/>
        </p:nvSpPr>
        <p:spPr>
          <a:xfrm>
            <a:off x="0" y="6228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646331"/>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Tree>
    <p:extLst>
      <p:ext uri="{BB962C8B-B14F-4D97-AF65-F5344CB8AC3E}">
        <p14:creationId xmlns:p14="http://schemas.microsoft.com/office/powerpoint/2010/main" val="384127553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Tree>
    <p:extLst>
      <p:ext uri="{BB962C8B-B14F-4D97-AF65-F5344CB8AC3E}">
        <p14:creationId xmlns:p14="http://schemas.microsoft.com/office/powerpoint/2010/main" val="242130624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a:t>
            </a: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3503876179"/>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236"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1043608"/>
            <a:ext cx="8867492" cy="1477328"/>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smtClean="0"/>
              <a:t>Bayes: </a:t>
            </a:r>
            <a:r>
              <a:rPr lang="zh-CN" altLang="en-US" sz="1400" dirty="0" smtClean="0"/>
              <a:t>根据</a:t>
            </a:r>
            <a:r>
              <a:rPr lang="en-US" altLang="ja-JP" sz="1400" dirty="0" smtClean="0"/>
              <a:t>P(A|B) = P(B|A) x P(A) / P(B)</a:t>
            </a:r>
          </a:p>
          <a:p>
            <a:pPr marL="285750" indent="-285750">
              <a:buFont typeface="Arial" panose="020B0604020202020204" pitchFamily="34" charset="0"/>
              <a:buChar char="•"/>
            </a:pPr>
            <a:r>
              <a:rPr kumimoji="1" lang="zh-CN" altLang="en-US" sz="1400" dirty="0" smtClean="0"/>
              <a:t>右边有数学解释</a:t>
            </a:r>
            <a:endParaRPr kumimoji="1" lang="en-US" altLang="zh-CN" sz="1400" dirty="0" smtClean="0"/>
          </a:p>
          <a:p>
            <a:pPr marL="285750" indent="-285750">
              <a:buFont typeface="Arial" panose="020B0604020202020204" pitchFamily="34" charset="0"/>
              <a:buChar char="•"/>
            </a:pPr>
            <a:r>
              <a:rPr lang="zh-CN" altLang="en-US" sz="1400" dirty="0" smtClean="0"/>
              <a:t>还需要了解一下具体</a:t>
            </a:r>
            <a:r>
              <a:rPr lang="en-US" altLang="zh-CN" sz="1400" dirty="0" smtClean="0"/>
              <a:t>Bayes in action</a:t>
            </a:r>
            <a:r>
              <a:rPr lang="zh-CN" altLang="en-US" sz="1400" dirty="0" smtClean="0"/>
              <a:t>的</a:t>
            </a:r>
            <a:r>
              <a:rPr lang="en-US" altLang="zh-CN" sz="1400" dirty="0" smtClean="0"/>
              <a:t>code</a:t>
            </a:r>
          </a:p>
          <a:p>
            <a:pPr marL="285750" indent="-285750">
              <a:buFont typeface="Arial" panose="020B0604020202020204" pitchFamily="34" charset="0"/>
              <a:buChar char="•"/>
            </a:pPr>
            <a:r>
              <a:rPr kumimoji="1" lang="zh-CN" altLang="en-US" sz="1400" dirty="0" smtClean="0"/>
              <a:t>说</a:t>
            </a:r>
            <a:r>
              <a:rPr kumimoji="1" lang="en-US" altLang="zh-CN" sz="1400" dirty="0" smtClean="0"/>
              <a:t>Naive </a:t>
            </a:r>
            <a:r>
              <a:rPr kumimoji="1" lang="en-US" altLang="zh-CN" sz="1400" dirty="0" err="1" smtClean="0"/>
              <a:t>bayes</a:t>
            </a:r>
            <a:r>
              <a:rPr kumimoji="1" lang="zh-CN" altLang="en-US" sz="1400" dirty="0" smtClean="0"/>
              <a:t>是因为</a:t>
            </a:r>
            <a:r>
              <a:rPr kumimoji="1" lang="en-US" altLang="zh-CN" sz="1400" dirty="0" smtClean="0"/>
              <a:t>P(A|x</a:t>
            </a:r>
            <a:r>
              <a:rPr lang="en-US" altLang="zh-CN" sz="1400" dirty="0" smtClean="0"/>
              <a:t>1,x2,…</a:t>
            </a:r>
            <a:r>
              <a:rPr kumimoji="1" lang="en-US" altLang="zh-CN" sz="1400" dirty="0" smtClean="0"/>
              <a:t>)</a:t>
            </a:r>
            <a:r>
              <a:rPr kumimoji="1" lang="zh-CN" altLang="en-US" sz="1400" dirty="0" smtClean="0"/>
              <a:t>我们默认</a:t>
            </a:r>
            <a:r>
              <a:rPr kumimoji="1" lang="en-US" altLang="zh-CN" sz="1400" dirty="0" smtClean="0"/>
              <a:t>x1</a:t>
            </a:r>
            <a:r>
              <a:rPr kumimoji="1" lang="zh-CN" altLang="en-US" sz="1400" dirty="0" smtClean="0"/>
              <a:t>，</a:t>
            </a:r>
            <a:r>
              <a:rPr kumimoji="1" lang="en-US" altLang="zh-CN" sz="1400" dirty="0" smtClean="0"/>
              <a:t>x2</a:t>
            </a:r>
            <a:r>
              <a:rPr kumimoji="1" lang="zh-CN" altLang="en-US" sz="1400" dirty="0" smtClean="0"/>
              <a:t>等是</a:t>
            </a:r>
            <a:r>
              <a:rPr kumimoji="1" lang="en-US" altLang="zh-CN" sz="1400" dirty="0" smtClean="0"/>
              <a:t>independent</a:t>
            </a:r>
            <a:r>
              <a:rPr kumimoji="1" lang="zh-CN" altLang="en-US" sz="1400" dirty="0" smtClean="0"/>
              <a:t>的</a:t>
            </a:r>
            <a:endParaRPr kumimoji="1" lang="en-US" altLang="zh-CN" sz="1400" dirty="0" smtClean="0"/>
          </a:p>
          <a:p>
            <a:pPr marL="285750" indent="-285750">
              <a:buFont typeface="Arial" panose="020B0604020202020204" pitchFamily="34" charset="0"/>
              <a:buChar char="•"/>
            </a:pPr>
            <a:endParaRPr lang="en-US" altLang="ja-JP" sz="1400" dirty="0"/>
          </a:p>
          <a:p>
            <a:r>
              <a:rPr lang="en-US" altLang="ja-JP" sz="1400" dirty="0" smtClean="0"/>
              <a:t>Nearest Neighbor</a:t>
            </a:r>
          </a:p>
          <a:p>
            <a:pPr marL="285750" indent="-285750">
              <a:buFont typeface="Arial" panose="020B0604020202020204" pitchFamily="34" charset="0"/>
              <a:buChar char="•"/>
            </a:pPr>
            <a:r>
              <a:rPr kumimoji="1" lang="zh-CN" altLang="en-US" sz="1400" dirty="0" smtClean="0"/>
              <a:t>好处：算法很简单</a:t>
            </a:r>
            <a:endParaRPr kumimoji="1" lang="en-US" altLang="zh-CN" sz="1400" dirty="0" smtClean="0"/>
          </a:p>
          <a:p>
            <a:pPr marL="285750" indent="-285750">
              <a:buFont typeface="Arial" panose="020B0604020202020204" pitchFamily="34" charset="0"/>
              <a:buChar char="•"/>
            </a:pPr>
            <a:r>
              <a:rPr kumimoji="1" lang="zh-CN" altLang="en-US" sz="1400" dirty="0" smtClean="0"/>
              <a:t>坏处：要保存所有</a:t>
            </a:r>
            <a:r>
              <a:rPr kumimoji="1" lang="en-US" altLang="zh-CN" sz="1400" dirty="0" smtClean="0"/>
              <a:t>data</a:t>
            </a:r>
            <a:r>
              <a:rPr lang="zh-CN" altLang="en-US" sz="1400" dirty="0" smtClean="0"/>
              <a:t>，量太大</a:t>
            </a:r>
            <a:endParaRPr lang="en-US" altLang="zh-CN" sz="1400" dirty="0" smtClean="0"/>
          </a:p>
          <a:p>
            <a:pPr marL="285750" indent="-285750">
              <a:buFont typeface="Arial" panose="020B0604020202020204" pitchFamily="34" charset="0"/>
              <a:buChar char="•"/>
            </a:pPr>
            <a:r>
              <a:rPr kumimoji="1" lang="zh-CN" altLang="en-US" sz="1400" dirty="0" smtClean="0"/>
              <a:t>还需要具体用下</a:t>
            </a:r>
            <a:r>
              <a:rPr kumimoji="1" lang="en-US" altLang="zh-CN" sz="1400" dirty="0" err="1" smtClean="0"/>
              <a:t>scikit</a:t>
            </a:r>
            <a:r>
              <a:rPr kumimoji="1" lang="en-US" altLang="zh-CN" sz="1400" dirty="0" smtClean="0"/>
              <a:t> learn</a:t>
            </a:r>
            <a:r>
              <a:rPr kumimoji="1" lang="zh-CN" altLang="en-US" sz="1400" dirty="0" smtClean="0"/>
              <a:t>了解一下</a:t>
            </a:r>
            <a:endParaRPr kumimoji="1" lang="en-US" altLang="zh-CN" sz="1400" dirty="0" smtClean="0"/>
          </a:p>
          <a:p>
            <a:pPr marL="285750" indent="-285750">
              <a:buFont typeface="Arial" panose="020B0604020202020204" pitchFamily="34" charset="0"/>
              <a:buChar char="•"/>
            </a:pPr>
            <a:endParaRPr lang="en-US" altLang="ja-JP" sz="1400" dirty="0"/>
          </a:p>
          <a:p>
            <a:r>
              <a:rPr kumimoji="1" lang="en-US" altLang="ja-JP" sz="1400" dirty="0" smtClean="0"/>
              <a:t>Decision Tree</a:t>
            </a:r>
          </a:p>
          <a:p>
            <a:pPr marL="285750" indent="-285750">
              <a:buFont typeface="Arial" panose="020B0604020202020204" pitchFamily="34" charset="0"/>
              <a:buChar char="•"/>
            </a:pPr>
            <a:r>
              <a:rPr lang="zh-CN" altLang="en-US" sz="1400" dirty="0" smtClean="0"/>
              <a:t>好处：可以给出</a:t>
            </a:r>
            <a:r>
              <a:rPr lang="en-US" altLang="zh-CN" sz="1400" dirty="0" smtClean="0"/>
              <a:t>most discriminative</a:t>
            </a:r>
            <a:r>
              <a:rPr lang="en-US" altLang="zh-CN" sz="1400" dirty="0"/>
              <a:t> </a:t>
            </a:r>
            <a:r>
              <a:rPr lang="en-US" altLang="zh-CN" sz="1400" dirty="0" smtClean="0"/>
              <a:t>feature</a:t>
            </a:r>
          </a:p>
          <a:p>
            <a:pPr marL="285750" indent="-285750">
              <a:buFont typeface="Arial" panose="020B0604020202020204" pitchFamily="34" charset="0"/>
              <a:buChar char="•"/>
            </a:pPr>
            <a:r>
              <a:rPr lang="zh-CN" altLang="en-US" sz="1400" dirty="0" smtClean="0"/>
              <a:t>坏处：</a:t>
            </a:r>
            <a:r>
              <a:rPr lang="en-US" altLang="zh-CN" sz="1400" dirty="0" smtClean="0"/>
              <a:t>error</a:t>
            </a:r>
            <a:r>
              <a:rPr lang="zh-CN" altLang="en-US" sz="1400" dirty="0" smtClean="0"/>
              <a:t>率比较大</a:t>
            </a:r>
            <a:endParaRPr lang="en-US" altLang="zh-CN" sz="1400" dirty="0" smtClean="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smtClean="0"/>
              <a:t>Clustering:</a:t>
            </a:r>
          </a:p>
          <a:p>
            <a:pPr marL="285750" indent="-285750">
              <a:buFont typeface="Arial" panose="020B0604020202020204" pitchFamily="34" charset="0"/>
              <a:buChar char="•"/>
            </a:pPr>
            <a:r>
              <a:rPr lang="zh-CN" altLang="en-US" sz="1200" dirty="0" smtClean="0"/>
              <a:t>一个</a:t>
            </a:r>
            <a:r>
              <a:rPr lang="en-US" altLang="zh-CN" sz="1200" dirty="0" smtClean="0"/>
              <a:t>use case</a:t>
            </a:r>
            <a:r>
              <a:rPr lang="zh-CN" altLang="en-US" sz="1200" dirty="0" smtClean="0"/>
              <a:t>是看哪两个商品经常被同时购买；还有购买</a:t>
            </a:r>
            <a:r>
              <a:rPr lang="en-US" altLang="zh-CN" sz="1200" dirty="0" smtClean="0"/>
              <a:t>/</a:t>
            </a:r>
            <a:r>
              <a:rPr lang="zh-CN" altLang="en-US" sz="1200" dirty="0" smtClean="0"/>
              <a:t>视频推荐</a:t>
            </a:r>
            <a:endParaRPr lang="en-US" altLang="zh-CN" sz="1200" dirty="0" smtClean="0"/>
          </a:p>
          <a:p>
            <a:pPr marL="285750" indent="-285750">
              <a:buFont typeface="Arial" panose="020B0604020202020204" pitchFamily="34" charset="0"/>
              <a:buChar char="•"/>
            </a:pPr>
            <a:r>
              <a:rPr lang="en-US" altLang="zh-CN" sz="1200" dirty="0" err="1" smtClean="0"/>
              <a:t>Kmeans</a:t>
            </a:r>
            <a:endParaRPr lang="en-US" altLang="zh-CN" sz="1200" dirty="0" smtClean="0"/>
          </a:p>
          <a:p>
            <a:pPr marL="742950" lvl="1" indent="-285750">
              <a:buFont typeface="Arial" panose="020B0604020202020204" pitchFamily="34" charset="0"/>
              <a:buChar char="•"/>
            </a:pPr>
            <a:r>
              <a:rPr lang="zh-CN" altLang="en-US" sz="1200" dirty="0" smtClean="0"/>
              <a:t>开始随机放</a:t>
            </a:r>
            <a:r>
              <a:rPr lang="en-US" altLang="zh-CN" sz="1200" dirty="0" smtClean="0"/>
              <a:t>N</a:t>
            </a:r>
            <a:r>
              <a:rPr lang="zh-CN" altLang="en-US" sz="1200" dirty="0" smtClean="0"/>
              <a:t>个</a:t>
            </a:r>
            <a:r>
              <a:rPr lang="en-US" altLang="zh-CN" sz="1200" dirty="0" smtClean="0"/>
              <a:t>centroid</a:t>
            </a:r>
            <a:r>
              <a:rPr lang="zh-CN" altLang="en-US" sz="1200" dirty="0" smtClean="0"/>
              <a:t>，然后把所有</a:t>
            </a:r>
            <a:r>
              <a:rPr lang="en-US" altLang="zh-CN" sz="1200" dirty="0" smtClean="0"/>
              <a:t>input data assign</a:t>
            </a:r>
            <a:r>
              <a:rPr lang="zh-CN" altLang="en-US" sz="1200" dirty="0" smtClean="0"/>
              <a:t>给最近的</a:t>
            </a:r>
            <a:r>
              <a:rPr lang="en-US" altLang="zh-CN" sz="1200" dirty="0" smtClean="0"/>
              <a:t>centroid</a:t>
            </a:r>
            <a:r>
              <a:rPr lang="zh-CN" altLang="en-US" sz="1200" dirty="0" smtClean="0"/>
              <a:t>；再计算</a:t>
            </a:r>
            <a:r>
              <a:rPr lang="en-US" altLang="zh-CN" sz="1200" dirty="0" smtClean="0"/>
              <a:t>centroid</a:t>
            </a:r>
            <a:r>
              <a:rPr lang="zh-CN" altLang="en-US" sz="1200" dirty="0" smtClean="0"/>
              <a:t>；重复，直到</a:t>
            </a:r>
            <a:r>
              <a:rPr lang="en-US" altLang="zh-CN" sz="1200" dirty="0" smtClean="0"/>
              <a:t>centroid fix</a:t>
            </a:r>
          </a:p>
          <a:p>
            <a:pPr marL="742950" lvl="1" indent="-285750">
              <a:buFont typeface="Arial" panose="020B0604020202020204" pitchFamily="34" charset="0"/>
              <a:buChar char="•"/>
            </a:pPr>
            <a:r>
              <a:rPr lang="zh-CN" altLang="en-US" sz="1200" dirty="0" smtClean="0"/>
              <a:t>需要用户指定</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zh-CN" altLang="en-US" sz="1200" dirty="0" smtClean="0"/>
              <a:t>每回结果都可能不一样</a:t>
            </a:r>
            <a:endParaRPr lang="en-US" altLang="zh-CN" sz="1200" dirty="0" smtClean="0"/>
          </a:p>
          <a:p>
            <a:pPr marL="1200150" lvl="2" indent="-285750">
              <a:buFont typeface="Arial" panose="020B0604020202020204" pitchFamily="34" charset="0"/>
              <a:buChar char="•"/>
            </a:pPr>
            <a:r>
              <a:rPr lang="en-US" altLang="zh-CN" sz="1200" dirty="0" smtClean="0"/>
              <a:t>Input data</a:t>
            </a:r>
            <a:r>
              <a:rPr lang="zh-CN" altLang="en-US" sz="1200" dirty="0" smtClean="0"/>
              <a:t>最好是圆形，否则结果会很怪</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当</a:t>
            </a:r>
            <a:r>
              <a:rPr lang="en-US" altLang="zh-CN" sz="1200" dirty="0" smtClean="0"/>
              <a:t>input data</a:t>
            </a:r>
            <a:r>
              <a:rPr lang="zh-CN" altLang="en-US" sz="1200" dirty="0" smtClean="0"/>
              <a:t>是圆形的时候，结果不错</a:t>
            </a:r>
            <a:endParaRPr lang="en-US" altLang="zh-CN" sz="1200" dirty="0" smtClean="0"/>
          </a:p>
          <a:p>
            <a:pPr marL="285750" indent="-285750">
              <a:buFont typeface="Arial" panose="020B0604020202020204" pitchFamily="34" charset="0"/>
              <a:buChar char="•"/>
            </a:pPr>
            <a:r>
              <a:rPr lang="en-US" altLang="zh-CN" sz="1200" dirty="0" smtClean="0"/>
              <a:t>Mean shift</a:t>
            </a:r>
          </a:p>
          <a:p>
            <a:pPr marL="742950" lvl="1" indent="-285750">
              <a:buFont typeface="Arial" panose="020B0604020202020204" pitchFamily="34" charset="0"/>
              <a:buChar char="•"/>
            </a:pPr>
            <a:r>
              <a:rPr lang="zh-CN" altLang="en-US" sz="1200" dirty="0" smtClean="0"/>
              <a:t>自己判断最合适</a:t>
            </a:r>
            <a:r>
              <a:rPr lang="en-US" altLang="zh-CN" sz="1200" dirty="0" smtClean="0"/>
              <a:t>cluster</a:t>
            </a:r>
            <a:r>
              <a:rPr lang="zh-CN" altLang="en-US" sz="1200" dirty="0" smtClean="0"/>
              <a:t>数！</a:t>
            </a:r>
            <a:endParaRPr lang="en-US" altLang="zh-CN" sz="1200" dirty="0" smtClean="0"/>
          </a:p>
          <a:p>
            <a:pPr marL="742950" lvl="1" indent="-285750">
              <a:buFont typeface="Arial" panose="020B0604020202020204" pitchFamily="34" charset="0"/>
              <a:buChar char="•"/>
            </a:pPr>
            <a:r>
              <a:rPr lang="zh-CN" altLang="en-US" sz="1200" dirty="0" smtClean="0"/>
              <a:t>在</a:t>
            </a:r>
            <a:r>
              <a:rPr lang="en-US" altLang="zh-CN" sz="1200" u="sng" dirty="0" smtClean="0"/>
              <a:t>computer vision</a:t>
            </a:r>
            <a:r>
              <a:rPr lang="zh-CN" altLang="en-US" sz="1200" dirty="0" smtClean="0"/>
              <a:t>中常用</a:t>
            </a:r>
            <a:endParaRPr lang="en-US" altLang="zh-CN" sz="1200" dirty="0" smtClean="0"/>
          </a:p>
          <a:p>
            <a:pPr marL="742950" lvl="1" indent="-285750">
              <a:buFont typeface="Arial" panose="020B0604020202020204" pitchFamily="34" charset="0"/>
              <a:buChar char="•"/>
            </a:pPr>
            <a:r>
              <a:rPr lang="en-US" altLang="zh-CN" sz="1200" dirty="0" smtClean="0"/>
              <a:t>Pros</a:t>
            </a:r>
          </a:p>
          <a:p>
            <a:pPr marL="1200150" lvl="2" indent="-285750">
              <a:buFont typeface="Arial" panose="020B0604020202020204" pitchFamily="34" charset="0"/>
              <a:buChar char="•"/>
            </a:pPr>
            <a:r>
              <a:rPr lang="zh-CN" altLang="en-US" sz="1200" dirty="0" smtClean="0"/>
              <a:t>只有一个</a:t>
            </a:r>
            <a:r>
              <a:rPr lang="en-US" altLang="zh-CN" sz="1200" dirty="0" smtClean="0"/>
              <a:t>input parameter</a:t>
            </a:r>
            <a:r>
              <a:rPr lang="zh-CN" altLang="en-US" sz="1200" dirty="0" smtClean="0"/>
              <a:t>，</a:t>
            </a:r>
            <a:r>
              <a:rPr lang="en-US" altLang="zh-CN" sz="1200" dirty="0" smtClean="0"/>
              <a:t>bandwidth h</a:t>
            </a:r>
          </a:p>
          <a:p>
            <a:pPr marL="1200150" lvl="2" indent="-285750">
              <a:buFont typeface="Arial" panose="020B0604020202020204" pitchFamily="34" charset="0"/>
              <a:buChar char="•"/>
            </a:pPr>
            <a:r>
              <a:rPr lang="zh-CN" altLang="en-US" sz="1200" dirty="0" smtClean="0"/>
              <a:t>对</a:t>
            </a:r>
            <a:r>
              <a:rPr lang="en-US" altLang="zh-CN" sz="1200" dirty="0" smtClean="0"/>
              <a:t>shape of clusters</a:t>
            </a:r>
            <a:r>
              <a:rPr lang="zh-CN" altLang="en-US" sz="1200" dirty="0" smtClean="0"/>
              <a:t>影响小（什么</a:t>
            </a:r>
            <a:r>
              <a:rPr lang="en-US" altLang="zh-CN" sz="1200" dirty="0" smtClean="0"/>
              <a:t>shape</a:t>
            </a:r>
            <a:r>
              <a:rPr lang="zh-CN" altLang="en-US" sz="1200" dirty="0" smtClean="0"/>
              <a:t>的</a:t>
            </a:r>
            <a:r>
              <a:rPr lang="en-US" altLang="zh-CN" sz="1200" dirty="0" smtClean="0"/>
              <a:t>input data</a:t>
            </a:r>
            <a:r>
              <a:rPr lang="zh-CN" altLang="en-US" sz="1200" dirty="0" smtClean="0"/>
              <a:t>都行）</a:t>
            </a:r>
            <a:endParaRPr lang="en-US" altLang="zh-CN" sz="1200" dirty="0" smtClean="0"/>
          </a:p>
          <a:p>
            <a:pPr marL="742950" lvl="1" indent="-285750">
              <a:buFont typeface="Arial" panose="020B0604020202020204" pitchFamily="34" charset="0"/>
              <a:buChar char="•"/>
            </a:pPr>
            <a:r>
              <a:rPr lang="en-US" altLang="zh-CN" sz="1200" dirty="0" smtClean="0"/>
              <a:t>Cons</a:t>
            </a:r>
          </a:p>
          <a:p>
            <a:pPr marL="1200150" lvl="2" indent="-285750">
              <a:buFont typeface="Arial" panose="020B0604020202020204" pitchFamily="34" charset="0"/>
              <a:buChar char="•"/>
            </a:pPr>
            <a:r>
              <a:rPr lang="en-US" altLang="zh-CN" sz="1200" dirty="0" smtClean="0"/>
              <a:t>Bandwidth h</a:t>
            </a:r>
            <a:r>
              <a:rPr lang="zh-CN" altLang="en-US" sz="1200" dirty="0" smtClean="0"/>
              <a:t>的选择需要用心</a:t>
            </a:r>
            <a:endParaRPr lang="en-US" altLang="zh-CN" sz="1200" dirty="0" smtClean="0"/>
          </a:p>
          <a:p>
            <a:pPr marL="1200150" lvl="2" indent="-285750">
              <a:buFont typeface="Arial" panose="020B0604020202020204" pitchFamily="34" charset="0"/>
              <a:buChar char="•"/>
            </a:pPr>
            <a:r>
              <a:rPr lang="zh-CN" altLang="en-US" sz="1200" dirty="0"/>
              <a:t>计算量大</a:t>
            </a:r>
            <a:endParaRPr lang="en-US" altLang="zh-CN" sz="1200" dirty="0" smtClean="0"/>
          </a:p>
          <a:p>
            <a:pPr marL="742950" lvl="1" indent="-285750">
              <a:buFont typeface="Arial" panose="020B0604020202020204" pitchFamily="34" charset="0"/>
              <a:buChar char="•"/>
            </a:pPr>
            <a:endParaRPr lang="en-US" altLang="zh-CN" sz="1200" dirty="0" smtClean="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smtClean="0"/>
              <a:t>A guideline to build ML models,</a:t>
            </a:r>
          </a:p>
          <a:p>
            <a:pPr marL="342900" indent="-342900">
              <a:buFont typeface="+mj-lt"/>
              <a:buAutoNum type="arabicPeriod"/>
            </a:pPr>
            <a:r>
              <a:rPr kumimoji="1" lang="en-US" altLang="ja-JP" sz="1400" dirty="0" smtClean="0"/>
              <a:t>Figure out WHAT data you have / the features of data</a:t>
            </a:r>
          </a:p>
          <a:p>
            <a:pPr marL="342900" indent="-342900">
              <a:buFont typeface="+mj-lt"/>
              <a:buAutoNum type="arabicPeriod"/>
            </a:pPr>
            <a:r>
              <a:rPr lang="en-US" altLang="ja-JP" sz="1400" dirty="0" smtClean="0"/>
              <a:t>Figure out WHAT you want to predict</a:t>
            </a:r>
          </a:p>
          <a:p>
            <a:pPr marL="342900" indent="-342900">
              <a:buFont typeface="+mj-lt"/>
              <a:buAutoNum type="arabicPeriod"/>
            </a:pPr>
            <a:r>
              <a:rPr kumimoji="1" lang="en-US" altLang="ja-JP" sz="1400" dirty="0" smtClean="0"/>
              <a:t>Figure out Pipeline/Framework/Infrastructure</a:t>
            </a:r>
            <a:r>
              <a:rPr lang="en-US" altLang="ja-JP" sz="1400" dirty="0" smtClean="0"/>
              <a:t>, </a:t>
            </a:r>
            <a:r>
              <a:rPr lang="zh-CN" altLang="en-US" sz="1400" dirty="0" smtClean="0"/>
              <a:t>这是一个从</a:t>
            </a:r>
            <a:r>
              <a:rPr lang="en-US" altLang="zh-CN" sz="1400" dirty="0" smtClean="0"/>
              <a:t>data</a:t>
            </a:r>
            <a:r>
              <a:rPr lang="zh-CN" altLang="en-US" sz="1400" dirty="0" smtClean="0"/>
              <a:t>收集到</a:t>
            </a:r>
            <a:r>
              <a:rPr lang="en-US" altLang="zh-CN" sz="1400" dirty="0" smtClean="0"/>
              <a:t>data</a:t>
            </a:r>
            <a:r>
              <a:rPr lang="zh-CN" altLang="en-US" sz="1400" dirty="0" smtClean="0"/>
              <a:t>处理到</a:t>
            </a:r>
            <a:r>
              <a:rPr lang="en-US" altLang="zh-CN" sz="1400" dirty="0" smtClean="0"/>
              <a:t>predict</a:t>
            </a:r>
            <a:r>
              <a:rPr lang="zh-CN" altLang="en-US" sz="1400" dirty="0" smtClean="0"/>
              <a:t>的模型</a:t>
            </a:r>
            <a:endParaRPr lang="en-US" altLang="zh-CN" sz="1400" dirty="0" smtClean="0"/>
          </a:p>
          <a:p>
            <a:pPr marL="342900" indent="-342900">
              <a:buFont typeface="+mj-lt"/>
              <a:buAutoNum type="arabicPeriod"/>
            </a:pPr>
            <a:r>
              <a:rPr kumimoji="1" lang="en-US" altLang="ja-JP" sz="1400" b="1" dirty="0" smtClean="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1766072614"/>
              </p:ext>
            </p:extLst>
          </p:nvPr>
        </p:nvGraphicFramePr>
        <p:xfrm>
          <a:off x="-35104" y="1691680"/>
          <a:ext cx="5900264" cy="3754120"/>
        </p:xfrm>
        <a:graphic>
          <a:graphicData uri="http://schemas.openxmlformats.org/drawingml/2006/table">
            <a:tbl>
              <a:tblPr firstRow="1" bandRow="1">
                <a:tableStyleId>{5C22544A-7EE6-4342-B048-85BDC9FD1C3A}</a:tableStyleId>
              </a:tblPr>
              <a:tblGrid>
                <a:gridCol w="2805176">
                  <a:extLst>
                    <a:ext uri="{9D8B030D-6E8A-4147-A177-3AD203B41FA5}">
                      <a16:colId xmlns:a16="http://schemas.microsoft.com/office/drawing/2014/main" xmlns="" val="20000"/>
                    </a:ext>
                  </a:extLst>
                </a:gridCol>
                <a:gridCol w="3095088">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699792" y="1741171"/>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3699792" y="4396626"/>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693319"/>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br>
              <a:rPr lang="en-US" altLang="ja-JP" dirty="0"/>
            </a:b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981512"/>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t>
            </a:r>
            <a:r>
              <a:rPr lang="en-US" altLang="ja-JP" dirty="0" smtClean="0"/>
              <a:t>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smtClean="0"/>
              <a:t>XML</a:t>
            </a:r>
            <a:r>
              <a:rPr kumimoji="1" lang="zh-CN" altLang="en-US" dirty="0" smtClean="0"/>
              <a:t>不是必需的，</a:t>
            </a:r>
            <a:r>
              <a:rPr kumimoji="1" lang="en-US" altLang="zh-CN" dirty="0" smtClean="0"/>
              <a:t>XML</a:t>
            </a:r>
            <a:r>
              <a:rPr kumimoji="1" lang="zh-CN" altLang="en-US" dirty="0" smtClean="0"/>
              <a:t>里面只有</a:t>
            </a:r>
            <a:r>
              <a:rPr kumimoji="1" lang="en-US" altLang="zh-CN" dirty="0" smtClean="0"/>
              <a:t>data</a:t>
            </a:r>
            <a:r>
              <a:rPr lang="zh-CN" altLang="en-US" dirty="0" smtClean="0"/>
              <a:t>，没有怎样</a:t>
            </a:r>
            <a:r>
              <a:rPr lang="en-US" altLang="zh-CN" dirty="0" smtClean="0"/>
              <a:t>display data</a:t>
            </a:r>
            <a:r>
              <a:rPr lang="zh-CN" altLang="en-US" dirty="0" smtClean="0"/>
              <a:t>的信息</a:t>
            </a:r>
            <a:endParaRPr lang="en-US" altLang="zh-CN" dirty="0" smtClean="0"/>
          </a:p>
          <a:p>
            <a:r>
              <a:rPr lang="en-US" altLang="zh-CN" dirty="0" smtClean="0"/>
              <a:t>Xml</a:t>
            </a:r>
            <a:r>
              <a:rPr lang="zh-CN" altLang="en-US" dirty="0" smtClean="0"/>
              <a:t>需要和</a:t>
            </a:r>
            <a:r>
              <a:rPr lang="en-US" altLang="zh-CN" dirty="0" err="1" smtClean="0"/>
              <a:t>css</a:t>
            </a:r>
            <a:r>
              <a:rPr lang="zh-CN" altLang="en-US" dirty="0" smtClean="0"/>
              <a:t>结合才能显示</a:t>
            </a:r>
            <a:r>
              <a:rPr lang="en-US" altLang="zh-CN" dirty="0" smtClean="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smtClean="0"/>
              <a:t>HTML:</a:t>
            </a:r>
          </a:p>
          <a:p>
            <a:pPr marL="285750" indent="-285750">
              <a:buFont typeface="Arial" panose="020B0604020202020204" pitchFamily="34" charset="0"/>
              <a:buChar char="•"/>
            </a:pPr>
            <a:r>
              <a:rPr lang="zh-CN" altLang="en-US" dirty="0" smtClean="0"/>
              <a:t>经常与</a:t>
            </a:r>
            <a:r>
              <a:rPr lang="en-US" altLang="zh-CN" dirty="0" err="1" smtClean="0"/>
              <a:t>css</a:t>
            </a:r>
            <a:r>
              <a:rPr lang="zh-CN" altLang="en-US" dirty="0" smtClean="0"/>
              <a:t>和</a:t>
            </a:r>
            <a:r>
              <a:rPr lang="en-US" altLang="zh-CN" dirty="0" err="1" smtClean="0"/>
              <a:t>javascript</a:t>
            </a:r>
            <a:r>
              <a:rPr lang="zh-CN" altLang="en-US" dirty="0" smtClean="0"/>
              <a:t>合用，用来描述网页的</a:t>
            </a:r>
            <a:r>
              <a:rPr lang="en-US" altLang="zh-CN" dirty="0" smtClean="0"/>
              <a:t>framework</a:t>
            </a:r>
          </a:p>
          <a:p>
            <a:pPr marL="285750" indent="-285750">
              <a:buFont typeface="Arial" panose="020B0604020202020204" pitchFamily="34" charset="0"/>
              <a:buChar char="•"/>
            </a:pPr>
            <a:r>
              <a:rPr kumimoji="1" lang="zh-CN" altLang="en-US" dirty="0" smtClean="0"/>
              <a:t>需要</a:t>
            </a:r>
            <a:r>
              <a:rPr kumimoji="1" lang="en-US" altLang="zh-CN" dirty="0" smtClean="0"/>
              <a:t>tag</a:t>
            </a:r>
            <a:r>
              <a:rPr lang="zh-CN" altLang="en-US" dirty="0" smtClean="0"/>
              <a:t>：</a:t>
            </a:r>
            <a:r>
              <a:rPr lang="en-US" altLang="zh-CN" dirty="0" smtClean="0"/>
              <a:t>html, head, title, body</a:t>
            </a:r>
          </a:p>
          <a:p>
            <a:pPr marL="742950" lvl="1" indent="-285750">
              <a:buFont typeface="Arial" panose="020B0604020202020204" pitchFamily="34" charset="0"/>
              <a:buChar char="•"/>
            </a:pPr>
            <a:r>
              <a:rPr lang="en-US" altLang="zh-CN" dirty="0" smtClean="0"/>
              <a:t>Html</a:t>
            </a:r>
            <a:r>
              <a:rPr lang="zh-CN" altLang="en-US" dirty="0" smtClean="0"/>
              <a:t>最上层</a:t>
            </a:r>
            <a:r>
              <a:rPr lang="en-US" altLang="zh-CN" dirty="0" smtClean="0"/>
              <a:t>tag</a:t>
            </a:r>
          </a:p>
          <a:p>
            <a:pPr marL="742950" lvl="1" indent="-285750">
              <a:buFont typeface="Arial" panose="020B0604020202020204" pitchFamily="34" charset="0"/>
              <a:buChar char="•"/>
            </a:pPr>
            <a:r>
              <a:rPr kumimoji="1" lang="en-US" altLang="zh-CN" dirty="0" smtClean="0"/>
              <a:t>Head</a:t>
            </a:r>
            <a:r>
              <a:rPr kumimoji="1" lang="zh-CN" altLang="en-US" dirty="0" smtClean="0"/>
              <a:t>用来存储关于当前网页的信息，不用来</a:t>
            </a:r>
            <a:r>
              <a:rPr kumimoji="1" lang="en-US" altLang="zh-CN" dirty="0" smtClean="0"/>
              <a:t>display</a:t>
            </a:r>
          </a:p>
          <a:p>
            <a:pPr marL="742950" lvl="1" indent="-285750">
              <a:buFont typeface="Arial" panose="020B0604020202020204" pitchFamily="34" charset="0"/>
              <a:buChar char="•"/>
            </a:pPr>
            <a:r>
              <a:rPr lang="en-US" altLang="zh-CN" dirty="0" smtClean="0"/>
              <a:t>Title</a:t>
            </a:r>
            <a:r>
              <a:rPr lang="zh-CN" altLang="en-US" dirty="0" smtClean="0"/>
              <a:t>是此网页的</a:t>
            </a:r>
            <a:r>
              <a:rPr lang="en-US" altLang="zh-CN" dirty="0" smtClean="0"/>
              <a:t>tab </a:t>
            </a:r>
            <a:r>
              <a:rPr lang="zh-CN" altLang="en-US" dirty="0" smtClean="0"/>
              <a:t>名</a:t>
            </a:r>
            <a:endParaRPr kumimoji="1" lang="en-US" altLang="zh-CN" dirty="0" smtClean="0"/>
          </a:p>
          <a:p>
            <a:pPr marL="742950" lvl="1" indent="-285750">
              <a:buFont typeface="Arial" panose="020B0604020202020204" pitchFamily="34" charset="0"/>
              <a:buChar char="•"/>
            </a:pPr>
            <a:r>
              <a:rPr lang="en-US" altLang="zh-CN" dirty="0" smtClean="0"/>
              <a:t>Body</a:t>
            </a:r>
            <a:r>
              <a:rPr lang="zh-CN" altLang="en-US" dirty="0" smtClean="0"/>
              <a:t>中的东西是用来</a:t>
            </a:r>
            <a:r>
              <a:rPr lang="en-US" altLang="zh-CN" dirty="0" smtClean="0"/>
              <a:t>display</a:t>
            </a:r>
            <a:r>
              <a:rPr lang="zh-CN" altLang="en-US" dirty="0" smtClean="0"/>
              <a:t>的</a:t>
            </a:r>
            <a:endParaRPr kumimoji="1" lang="en-US" altLang="zh-CN" dirty="0" smtClean="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smtClean="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smtClean="0">
                <a:solidFill>
                  <a:srgbClr val="FF0000"/>
                </a:solidFill>
              </a:rPr>
              <a:t>)</a:t>
            </a:r>
          </a:p>
          <a:p>
            <a:r>
              <a:rPr kumimoji="1" lang="en-US" altLang="ja-JP" dirty="0" err="1" smtClean="0"/>
              <a:t>Json</a:t>
            </a:r>
            <a:r>
              <a:rPr kumimoji="1" lang="zh-CN" altLang="en-US" dirty="0" smtClean="0"/>
              <a:t>和</a:t>
            </a:r>
            <a:r>
              <a:rPr kumimoji="1" lang="en-US" altLang="zh-CN" dirty="0" err="1" smtClean="0"/>
              <a:t>javascript</a:t>
            </a:r>
            <a:r>
              <a:rPr kumimoji="1" lang="zh-CN" altLang="en-US" dirty="0" smtClean="0"/>
              <a:t>并用，是一个用</a:t>
            </a:r>
            <a:r>
              <a:rPr kumimoji="1" lang="en-US" altLang="zh-CN" dirty="0" smtClean="0"/>
              <a:t>text</a:t>
            </a:r>
            <a:r>
              <a:rPr kumimoji="1" lang="zh-CN" altLang="en-US" dirty="0" smtClean="0"/>
              <a:t>的储存</a:t>
            </a:r>
            <a:r>
              <a:rPr kumimoji="1" lang="en-US" altLang="zh-CN" dirty="0" smtClean="0"/>
              <a:t>data</a:t>
            </a:r>
            <a:r>
              <a:rPr kumimoji="1" lang="zh-CN" altLang="en-US" dirty="0" smtClean="0"/>
              <a:t>的</a:t>
            </a:r>
            <a:r>
              <a:rPr kumimoji="1" lang="en-US" altLang="zh-CN" dirty="0" smtClean="0"/>
              <a:t>format</a:t>
            </a:r>
            <a:r>
              <a:rPr kumimoji="1" lang="zh-CN" altLang="en-US" dirty="0" smtClean="0"/>
              <a:t>（</a:t>
            </a:r>
            <a:r>
              <a:rPr lang="zh-CN" altLang="en-US" dirty="0" smtClean="0"/>
              <a:t>人可直接读</a:t>
            </a:r>
            <a:r>
              <a:rPr lang="en-US" altLang="zh-CN" dirty="0" err="1" smtClean="0"/>
              <a:t>json</a:t>
            </a:r>
            <a:r>
              <a:rPr lang="zh-CN" altLang="en-US" dirty="0" smtClean="0"/>
              <a:t>文件，简称</a:t>
            </a:r>
            <a:r>
              <a:rPr lang="en-US" altLang="zh-CN" b="1" u="sng" dirty="0" smtClean="0"/>
              <a:t>self describing</a:t>
            </a:r>
            <a:r>
              <a:rPr kumimoji="1" lang="zh-CN" altLang="en-US" dirty="0" smtClean="0"/>
              <a:t>）</a:t>
            </a:r>
            <a:endParaRPr kumimoji="1" lang="en-US" altLang="zh-CN" dirty="0" smtClean="0"/>
          </a:p>
          <a:p>
            <a:r>
              <a:rPr lang="en-US" altLang="zh-CN" dirty="0" err="1" smtClean="0"/>
              <a:t>Json</a:t>
            </a:r>
            <a:r>
              <a:rPr lang="zh-CN" altLang="en-US" dirty="0" smtClean="0"/>
              <a:t>和</a:t>
            </a:r>
            <a:r>
              <a:rPr lang="en-US" altLang="zh-CN" dirty="0" smtClean="0"/>
              <a:t>XML</a:t>
            </a:r>
            <a:r>
              <a:rPr lang="zh-CN" altLang="en-US" dirty="0" smtClean="0"/>
              <a:t>都是用来记录数据的，</a:t>
            </a:r>
            <a:r>
              <a:rPr lang="en-US" altLang="zh-CN" dirty="0" smtClean="0"/>
              <a:t>format</a:t>
            </a:r>
            <a:r>
              <a:rPr lang="zh-CN" altLang="en-US" dirty="0" smtClean="0"/>
              <a:t>很相近，但描述同样</a:t>
            </a:r>
            <a:r>
              <a:rPr lang="en-US" altLang="zh-CN" dirty="0" smtClean="0"/>
              <a:t>data</a:t>
            </a:r>
            <a:r>
              <a:rPr lang="zh-CN" altLang="en-US" dirty="0" smtClean="0"/>
              <a:t>时</a:t>
            </a:r>
            <a:r>
              <a:rPr lang="en-US" altLang="zh-CN" dirty="0" err="1" smtClean="0"/>
              <a:t>Json</a:t>
            </a:r>
            <a:r>
              <a:rPr lang="zh-CN" altLang="en-US" dirty="0" smtClean="0"/>
              <a:t>会比较短</a:t>
            </a:r>
            <a:endParaRPr kumimoji="1" lang="en-US" altLang="zh-CN" dirty="0" smtClean="0"/>
          </a:p>
          <a:p>
            <a:r>
              <a:rPr lang="zh-CN" altLang="en-US" dirty="0" smtClean="0"/>
              <a:t>对于</a:t>
            </a:r>
            <a:r>
              <a:rPr lang="en-US" altLang="zh-CN" dirty="0" smtClean="0"/>
              <a:t>AJAX</a:t>
            </a:r>
            <a:r>
              <a:rPr lang="zh-CN" altLang="en-US" dirty="0" smtClean="0"/>
              <a:t>，</a:t>
            </a:r>
            <a:r>
              <a:rPr lang="en-US" altLang="zh-CN" dirty="0" err="1" smtClean="0"/>
              <a:t>Json</a:t>
            </a:r>
            <a:r>
              <a:rPr lang="zh-CN" altLang="en-US" dirty="0" smtClean="0"/>
              <a:t>比</a:t>
            </a:r>
            <a:r>
              <a:rPr lang="en-US" altLang="zh-CN" dirty="0" smtClean="0"/>
              <a:t>XML</a:t>
            </a:r>
            <a:r>
              <a:rPr lang="zh-CN" altLang="en-US" dirty="0" smtClean="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smtClean="0">
                <a:solidFill>
                  <a:srgbClr val="FF0000"/>
                </a:solidFill>
              </a:rPr>
              <a:t>AJAX</a:t>
            </a:r>
            <a:r>
              <a:rPr kumimoji="1" lang="en-US" altLang="zh-CN" dirty="0" smtClean="0">
                <a:solidFill>
                  <a:srgbClr val="FF0000"/>
                </a:solidFill>
              </a:rPr>
              <a:t> </a:t>
            </a:r>
            <a:r>
              <a:rPr lang="en-US" altLang="zh-CN" dirty="0" smtClean="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smtClean="0"/>
              <a:t>)</a:t>
            </a:r>
          </a:p>
          <a:p>
            <a:r>
              <a:rPr kumimoji="1" lang="zh-CN" altLang="en-US" dirty="0" smtClean="0"/>
              <a:t>不是编程语言，而是一个技术的称呼</a:t>
            </a:r>
            <a:endParaRPr kumimoji="1" lang="en-US" altLang="zh-CN" dirty="0" smtClean="0"/>
          </a:p>
          <a:p>
            <a:r>
              <a:rPr lang="zh-CN" altLang="en-US" dirty="0"/>
              <a:t>虽然名字里</a:t>
            </a:r>
            <a:r>
              <a:rPr lang="zh-CN" altLang="en-US" dirty="0" smtClean="0"/>
              <a:t>有</a:t>
            </a:r>
            <a:r>
              <a:rPr lang="en-US" altLang="zh-CN" dirty="0" smtClean="0"/>
              <a:t>XML</a:t>
            </a:r>
            <a:r>
              <a:rPr lang="zh-CN" altLang="en-US" dirty="0" smtClean="0"/>
              <a:t>，但是</a:t>
            </a:r>
            <a:r>
              <a:rPr lang="en-US" altLang="zh-CN" dirty="0" err="1" smtClean="0"/>
              <a:t>Json</a:t>
            </a:r>
            <a:r>
              <a:rPr lang="zh-CN" altLang="en-US" dirty="0" smtClean="0"/>
              <a:t>比</a:t>
            </a:r>
            <a:r>
              <a:rPr lang="en-US" altLang="zh-CN" dirty="0" smtClean="0"/>
              <a:t>XML</a:t>
            </a:r>
            <a:r>
              <a:rPr lang="zh-CN" altLang="en-US" dirty="0" smtClean="0"/>
              <a:t>更好用</a:t>
            </a:r>
            <a:endParaRPr lang="en-US" altLang="zh-CN" dirty="0" smtClean="0"/>
          </a:p>
          <a:p>
            <a:r>
              <a:rPr lang="en-US" altLang="zh-CN" dirty="0"/>
              <a:t>AJAX relies on </a:t>
            </a:r>
            <a:r>
              <a:rPr lang="en-US" altLang="ja-JP" dirty="0" err="1" smtClean="0"/>
              <a:t>Javascript</a:t>
            </a:r>
            <a:r>
              <a:rPr lang="en-US" altLang="ja-JP" dirty="0" smtClean="0"/>
              <a:t>, </a:t>
            </a:r>
            <a:r>
              <a:rPr lang="en-US" altLang="zh-CN" b="1" dirty="0" err="1" smtClean="0"/>
              <a:t>XMLHttpRequest</a:t>
            </a:r>
            <a:r>
              <a:rPr lang="en-US" altLang="zh-CN" dirty="0"/>
              <a:t>, CSS, DOM, and other technologies.</a:t>
            </a:r>
            <a:endParaRPr lang="en-US" altLang="zh-CN" dirty="0" smtClean="0"/>
          </a:p>
          <a:p>
            <a:r>
              <a:rPr kumimoji="1" lang="en-US" altLang="zh-CN" dirty="0" smtClean="0"/>
              <a:t>AJAX</a:t>
            </a:r>
            <a:r>
              <a:rPr kumimoji="1" lang="zh-CN" altLang="en-US" dirty="0" smtClean="0"/>
              <a:t>的优点是</a:t>
            </a:r>
            <a:endParaRPr kumimoji="1" lang="en-US" altLang="zh-CN" dirty="0" smtClean="0"/>
          </a:p>
          <a:p>
            <a:pPr marL="285750" indent="-285750">
              <a:buFont typeface="Arial" panose="020B0604020202020204" pitchFamily="34" charset="0"/>
              <a:buChar char="•"/>
            </a:pPr>
            <a:r>
              <a:rPr lang="en-US" altLang="ja-JP" dirty="0"/>
              <a:t>Update a web page without reloading the page</a:t>
            </a:r>
          </a:p>
          <a:p>
            <a:endParaRPr kumimoji="1" lang="en-US" altLang="zh-CN" dirty="0" smtClean="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smtClean="0"/>
              <a:t>VPN</a:t>
            </a:r>
            <a:r>
              <a:rPr kumimoji="1" lang="zh-CN" altLang="en-US" dirty="0" smtClean="0"/>
              <a:t>可以连接两个不同地理地点的</a:t>
            </a:r>
            <a:r>
              <a:rPr kumimoji="1" lang="en-US" altLang="zh-CN" dirty="0" smtClean="0"/>
              <a:t>LAN</a:t>
            </a:r>
            <a:r>
              <a:rPr kumimoji="1" lang="zh-CN" altLang="en-US" dirty="0" smtClean="0"/>
              <a:t>，使这两个</a:t>
            </a:r>
            <a:r>
              <a:rPr kumimoji="1" lang="en-US" altLang="zh-CN" dirty="0" smtClean="0"/>
              <a:t>LAN</a:t>
            </a:r>
            <a:r>
              <a:rPr kumimoji="1" lang="zh-CN" altLang="en-US" dirty="0" smtClean="0"/>
              <a:t>就如同</a:t>
            </a:r>
            <a:r>
              <a:rPr kumimoji="1" lang="en-US" altLang="zh-CN" dirty="0" smtClean="0"/>
              <a:t>locally connected</a:t>
            </a:r>
            <a:r>
              <a:rPr kumimoji="1" lang="zh-CN" altLang="en-US" dirty="0" smtClean="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3"/>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3"/>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Tree>
    <p:extLst>
      <p:ext uri="{BB962C8B-B14F-4D97-AF65-F5344CB8AC3E}">
        <p14:creationId xmlns:p14="http://schemas.microsoft.com/office/powerpoint/2010/main" val="1294675289"/>
      </p:ext>
    </p:extLst>
  </p:cSld>
  <p:clrMapOvr>
    <a:masterClrMapping/>
  </p:clrMapOvr>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976193" cy="646331"/>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a:t>
            </a:r>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116" y="0"/>
            <a:ext cx="6314357" cy="7571303"/>
          </a:xfrm>
          <a:prstGeom prst="rect">
            <a:avLst/>
          </a:prstGeom>
        </p:spPr>
        <p:txBody>
          <a:bodyPr wrap="non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smtClean="0"/>
              <a:t>显示</a:t>
            </a:r>
            <a:r>
              <a:rPr lang="en-US" altLang="zh-CN" dirty="0" smtClean="0"/>
              <a:t>memory</a:t>
            </a:r>
          </a:p>
          <a:p>
            <a:pPr marL="285750" indent="-285750">
              <a:buFont typeface="Arial" panose="020B0604020202020204" pitchFamily="34" charset="0"/>
              <a:buChar char="•"/>
            </a:pPr>
            <a:r>
              <a:rPr lang="ja-JP" altLang="en-US" dirty="0" err="1"/>
              <a:t>ｆ</a:t>
            </a:r>
            <a:r>
              <a:rPr lang="en-US" altLang="zh-CN" dirty="0" err="1" smtClean="0"/>
              <a:t>ree</a:t>
            </a:r>
            <a:endParaRPr lang="en-US" altLang="zh-CN" dirty="0" smtClean="0"/>
          </a:p>
          <a:p>
            <a:r>
              <a:rPr lang="zh-CN" altLang="en-US" dirty="0" smtClean="0"/>
              <a:t>看现在所有</a:t>
            </a:r>
            <a:r>
              <a:rPr lang="en-US" altLang="zh-CN" dirty="0" smtClean="0"/>
              <a:t>process ID</a:t>
            </a:r>
          </a:p>
          <a:p>
            <a:pPr marL="285750" indent="-285750">
              <a:buFont typeface="Arial" panose="020B0604020202020204" pitchFamily="34" charset="0"/>
              <a:buChar char="•"/>
            </a:pPr>
            <a:r>
              <a:rPr lang="en-US" altLang="zh-CN" dirty="0" err="1"/>
              <a:t>p</a:t>
            </a:r>
            <a:r>
              <a:rPr lang="en-US" altLang="zh-CN" dirty="0" err="1" smtClean="0"/>
              <a:t>s</a:t>
            </a:r>
            <a:r>
              <a:rPr lang="en-US" altLang="zh-CN" dirty="0" smtClean="0"/>
              <a:t> aux (static display)</a:t>
            </a:r>
          </a:p>
          <a:p>
            <a:pPr marL="285750" indent="-285750">
              <a:buFont typeface="Arial" panose="020B0604020202020204" pitchFamily="34" charset="0"/>
              <a:buChar char="•"/>
            </a:pPr>
            <a:r>
              <a:rPr lang="en-US" altLang="zh-CN" dirty="0"/>
              <a:t>t</a:t>
            </a:r>
            <a:r>
              <a:rPr lang="en-US" altLang="zh-CN" dirty="0" smtClean="0"/>
              <a:t>op (dynamic display)</a:t>
            </a:r>
          </a:p>
          <a:p>
            <a:r>
              <a:rPr lang="zh-CN" altLang="en-US" dirty="0" smtClean="0"/>
              <a:t>看环境变数</a:t>
            </a:r>
            <a:endParaRPr lang="en-US" altLang="zh-CN" dirty="0" smtClean="0"/>
          </a:p>
          <a:p>
            <a:pPr marL="285750" indent="-285750">
              <a:buFont typeface="Arial" panose="020B0604020202020204" pitchFamily="34" charset="0"/>
              <a:buChar char="•"/>
            </a:pPr>
            <a:r>
              <a:rPr lang="en-US" altLang="zh-CN" dirty="0" err="1" smtClean="0"/>
              <a:t>printenv</a:t>
            </a:r>
            <a:endParaRPr lang="en-US" altLang="zh-CN" dirty="0" smtClean="0"/>
          </a:p>
          <a:p>
            <a:r>
              <a:rPr lang="zh-CN" altLang="en-US" dirty="0" smtClean="0"/>
              <a:t>关于</a:t>
            </a:r>
            <a:r>
              <a:rPr lang="en-US" altLang="zh-CN" dirty="0" smtClean="0"/>
              <a:t>package management</a:t>
            </a:r>
            <a:r>
              <a:rPr lang="zh-CN" altLang="en-US" dirty="0" smtClean="0"/>
              <a:t>，见右表</a:t>
            </a:r>
            <a:endParaRPr lang="en-US" altLang="zh-CN" dirty="0" smtClean="0"/>
          </a:p>
          <a:p>
            <a:r>
              <a:rPr lang="zh-CN" altLang="en-US" dirty="0" smtClean="0"/>
              <a:t>关于查找</a:t>
            </a:r>
            <a:r>
              <a:rPr lang="en-US" altLang="zh-CN" dirty="0" smtClean="0"/>
              <a:t>file</a:t>
            </a:r>
          </a:p>
          <a:p>
            <a:pPr marL="285750" indent="-285750">
              <a:buFont typeface="Arial" panose="020B0604020202020204" pitchFamily="34" charset="0"/>
              <a:buChar char="•"/>
            </a:pPr>
            <a:r>
              <a:rPr lang="en-US" altLang="zh-CN" dirty="0" smtClean="0"/>
              <a:t>locate </a:t>
            </a:r>
          </a:p>
          <a:p>
            <a:pPr marL="285750" indent="-285750">
              <a:buFont typeface="Arial" panose="020B0604020202020204" pitchFamily="34" charset="0"/>
              <a:buChar char="•"/>
            </a:pPr>
            <a:r>
              <a:rPr lang="en-US" altLang="zh-CN" dirty="0"/>
              <a:t>f</a:t>
            </a:r>
            <a:r>
              <a:rPr lang="en-US" altLang="zh-CN" dirty="0" smtClean="0"/>
              <a:t>ind [where] –type [usually f] –name [some name] –size [+1M]</a:t>
            </a:r>
          </a:p>
          <a:p>
            <a:endParaRPr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005064" y="5282327"/>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513728" y="5940152"/>
            <a:ext cx="641522" cy="646331"/>
          </a:xfrm>
          <a:prstGeom prst="rect">
            <a:avLst/>
          </a:prstGeom>
          <a:noFill/>
        </p:spPr>
        <p:txBody>
          <a:bodyPr wrap="none" rtlCol="0">
            <a:spAutoFit/>
          </a:bodyPr>
          <a:lstStyle/>
          <a:p>
            <a:r>
              <a:rPr lang="en-US" altLang="ja-JP" dirty="0" err="1"/>
              <a:t>d</a:t>
            </a:r>
            <a:r>
              <a:rPr kumimoji="1" lang="en-US" altLang="ja-JP" dirty="0" err="1" smtClean="0"/>
              <a:t>pkg</a:t>
            </a:r>
            <a:endParaRPr kumimoji="1" lang="en-US" altLang="ja-JP" dirty="0" smtClean="0"/>
          </a:p>
          <a:p>
            <a:r>
              <a:rPr lang="en-US" altLang="ja-JP" dirty="0" smtClean="0"/>
              <a:t>yum</a:t>
            </a:r>
          </a:p>
        </p:txBody>
      </p:sp>
    </p:spTree>
    <p:extLst>
      <p:ext uri="{BB962C8B-B14F-4D97-AF65-F5344CB8AC3E}">
        <p14:creationId xmlns:p14="http://schemas.microsoft.com/office/powerpoint/2010/main" val="2559858884"/>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smtClean="0">
                <a:solidFill>
                  <a:srgbClr val="FF0000"/>
                </a:solidFill>
              </a:rPr>
              <a:t>Web Architecture </a:t>
            </a:r>
            <a:r>
              <a:rPr kumimoji="1" lang="en-US" altLang="ja-JP" dirty="0" smtClean="0"/>
              <a:t>Design Exampl</a:t>
            </a:r>
            <a:r>
              <a:rPr lang="en-US" altLang="ja-JP" dirty="0" smtClean="0"/>
              <a:t>e:</a:t>
            </a:r>
          </a:p>
          <a:p>
            <a:endParaRPr lang="en-US" altLang="ja-JP" dirty="0" smtClean="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smtClean="0"/>
              <a:t>Point1: </a:t>
            </a:r>
          </a:p>
          <a:p>
            <a:pPr marL="171450" indent="-171450">
              <a:buFont typeface="Arial" panose="020B0604020202020204" pitchFamily="34" charset="0"/>
              <a:buChar char="•"/>
            </a:pPr>
            <a:r>
              <a:rPr lang="zh-CN" altLang="en-US" sz="1200" dirty="0" smtClean="0"/>
              <a:t>不要把</a:t>
            </a:r>
            <a:r>
              <a:rPr lang="en-US" altLang="zh-CN" sz="1200" dirty="0" smtClean="0"/>
              <a:t>read/write</a:t>
            </a:r>
            <a:r>
              <a:rPr lang="zh-CN" altLang="en-US" sz="1200" dirty="0" smtClean="0"/>
              <a:t>合成一个</a:t>
            </a:r>
            <a:r>
              <a:rPr lang="en-US" altLang="zh-CN" sz="1200" dirty="0" smtClean="0"/>
              <a:t>block</a:t>
            </a:r>
            <a:r>
              <a:rPr lang="zh-CN" altLang="en-US" sz="1200" dirty="0" smtClean="0"/>
              <a:t>，分成</a:t>
            </a:r>
            <a:r>
              <a:rPr lang="en-US" altLang="zh-CN" sz="1200" dirty="0" smtClean="0"/>
              <a:t>2</a:t>
            </a:r>
            <a:r>
              <a:rPr lang="zh-CN" altLang="en-US" sz="1200" dirty="0" smtClean="0"/>
              <a:t>个</a:t>
            </a:r>
            <a:r>
              <a:rPr lang="en-US" altLang="zh-CN" sz="1200" dirty="0" smtClean="0"/>
              <a:t>set</a:t>
            </a:r>
            <a:r>
              <a:rPr lang="zh-CN" altLang="en-US" sz="1200" dirty="0" smtClean="0"/>
              <a:t>；每个</a:t>
            </a:r>
            <a:r>
              <a:rPr lang="en-US" altLang="zh-CN" sz="1200" dirty="0" smtClean="0"/>
              <a:t>set</a:t>
            </a:r>
            <a:r>
              <a:rPr lang="zh-CN" altLang="en-US" sz="1200" dirty="0" smtClean="0"/>
              <a:t>有子</a:t>
            </a:r>
            <a:r>
              <a:rPr lang="en-US" altLang="zh-CN" sz="1200" dirty="0" smtClean="0"/>
              <a:t>set</a:t>
            </a:r>
            <a:r>
              <a:rPr lang="zh-CN" altLang="en-US" sz="1200" dirty="0" smtClean="0"/>
              <a:t>，负责每个</a:t>
            </a:r>
            <a:r>
              <a:rPr lang="en-US" altLang="zh-CN" sz="1200" dirty="0" smtClean="0"/>
              <a:t>client</a:t>
            </a:r>
            <a:r>
              <a:rPr lang="zh-CN" altLang="en-US" sz="1200" dirty="0" smtClean="0"/>
              <a:t>的</a:t>
            </a:r>
            <a:r>
              <a:rPr lang="en-US" altLang="zh-CN" sz="1200" dirty="0" smtClean="0"/>
              <a:t>read/write</a:t>
            </a:r>
          </a:p>
          <a:p>
            <a:pPr marL="171450" indent="-171450">
              <a:buFont typeface="Arial" panose="020B0604020202020204" pitchFamily="34" charset="0"/>
              <a:buChar char="•"/>
            </a:pPr>
            <a:r>
              <a:rPr kumimoji="1" lang="zh-CN" altLang="en-US" sz="1200" dirty="0" smtClean="0"/>
              <a:t>这样的好处是 便于</a:t>
            </a:r>
            <a:r>
              <a:rPr kumimoji="1" lang="en-US" altLang="zh-CN" sz="1200" dirty="0" smtClean="0"/>
              <a:t>debug</a:t>
            </a:r>
            <a:r>
              <a:rPr kumimoji="1" lang="zh-CN" altLang="en-US" sz="1200" dirty="0" smtClean="0"/>
              <a:t>，并且</a:t>
            </a:r>
            <a:r>
              <a:rPr kumimoji="1" lang="en-US" altLang="zh-CN" sz="1200" dirty="0" smtClean="0"/>
              <a:t>read/write</a:t>
            </a:r>
            <a:r>
              <a:rPr kumimoji="1" lang="zh-CN" altLang="en-US" sz="1200" dirty="0" smtClean="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smtClean="0"/>
              <a:t>Point</a:t>
            </a:r>
            <a:r>
              <a:rPr kumimoji="1" lang="en-US" altLang="zh-CN" sz="1200" dirty="0" smtClean="0"/>
              <a:t>2</a:t>
            </a:r>
            <a:r>
              <a:rPr kumimoji="1" lang="en-US" altLang="ja-JP" sz="1200" dirty="0" smtClean="0"/>
              <a:t>: </a:t>
            </a:r>
          </a:p>
          <a:p>
            <a:pPr marL="171450" indent="-171450">
              <a:buFont typeface="Arial" panose="020B0604020202020204" pitchFamily="34" charset="0"/>
              <a:buChar char="•"/>
            </a:pPr>
            <a:r>
              <a:rPr lang="zh-CN" altLang="en-US" sz="1200" dirty="0" smtClean="0"/>
              <a:t>不要只用一个</a:t>
            </a:r>
            <a:r>
              <a:rPr lang="en-US" altLang="zh-CN" sz="1200" dirty="0" smtClean="0"/>
              <a:t>server</a:t>
            </a:r>
            <a:r>
              <a:rPr lang="zh-CN" altLang="en-US" sz="1200" dirty="0" smtClean="0"/>
              <a:t>，用多个（可以根据地理位置分布），每个</a:t>
            </a:r>
            <a:r>
              <a:rPr lang="en-US" altLang="zh-CN" sz="1200" dirty="0" smtClean="0"/>
              <a:t>server</a:t>
            </a:r>
            <a:r>
              <a:rPr lang="zh-CN" altLang="en-US" sz="1200" dirty="0" smtClean="0"/>
              <a:t>有自己的</a:t>
            </a:r>
            <a:r>
              <a:rPr lang="en-US" altLang="zh-CN" sz="1200" dirty="0" smtClean="0"/>
              <a:t>unique images</a:t>
            </a:r>
          </a:p>
          <a:p>
            <a:pPr marL="171450" indent="-171450">
              <a:buFont typeface="Arial" panose="020B0604020202020204" pitchFamily="34" charset="0"/>
              <a:buChar char="•"/>
            </a:pPr>
            <a:r>
              <a:rPr lang="zh-CN" altLang="en-US" sz="1200" dirty="0" smtClean="0"/>
              <a:t>这个叫</a:t>
            </a:r>
            <a:r>
              <a:rPr lang="en-US" altLang="zh-CN" sz="1200" dirty="0" smtClean="0"/>
              <a:t>horizontal scaling </a:t>
            </a:r>
            <a:r>
              <a:rPr lang="zh-CN" altLang="en-US" sz="1200" dirty="0" smtClean="0"/>
              <a:t>（</a:t>
            </a:r>
            <a:r>
              <a:rPr lang="en-US" altLang="zh-CN" sz="1200" dirty="0" smtClean="0"/>
              <a:t>FYI, vertical scaling</a:t>
            </a:r>
            <a:r>
              <a:rPr lang="zh-CN" altLang="en-US" sz="1200" dirty="0" smtClean="0"/>
              <a:t>是提高一个</a:t>
            </a:r>
            <a:r>
              <a:rPr lang="en-US" altLang="zh-CN" sz="1200" dirty="0" smtClean="0"/>
              <a:t>server</a:t>
            </a:r>
            <a:r>
              <a:rPr lang="zh-CN" altLang="en-US" sz="1200" dirty="0" smtClean="0"/>
              <a:t>的处理能力）</a:t>
            </a:r>
            <a:endParaRPr lang="en-US" altLang="zh-CN" sz="1200" dirty="0" smtClean="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smtClean="0"/>
              <a:t>Point</a:t>
            </a:r>
            <a:r>
              <a:rPr lang="en-US" altLang="zh-CN" sz="1200" dirty="0"/>
              <a:t>3</a:t>
            </a:r>
            <a:r>
              <a:rPr kumimoji="1" lang="en-US" altLang="ja-JP" sz="1200" dirty="0" smtClean="0"/>
              <a:t>: </a:t>
            </a:r>
          </a:p>
          <a:p>
            <a:pPr marL="171450" indent="-171450">
              <a:buFont typeface="Arial" panose="020B0604020202020204" pitchFamily="34" charset="0"/>
              <a:buChar char="•"/>
            </a:pPr>
            <a:r>
              <a:rPr lang="en-US" altLang="zh-CN" sz="1200" dirty="0" smtClean="0"/>
              <a:t>Backup server</a:t>
            </a:r>
            <a:r>
              <a:rPr lang="zh-CN" altLang="en-US" sz="1200" dirty="0" smtClean="0"/>
              <a:t>，可以解决</a:t>
            </a:r>
            <a:r>
              <a:rPr lang="en-US" altLang="zh-CN" sz="1200" dirty="0" smtClean="0"/>
              <a:t>single point of failure</a:t>
            </a:r>
            <a:r>
              <a:rPr lang="zh-CN" altLang="en-US" sz="1200" dirty="0" smtClean="0"/>
              <a:t>问题</a:t>
            </a:r>
            <a:endParaRPr lang="en-US" altLang="zh-CN" sz="1200" dirty="0" smtClean="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smtClean="0"/>
              <a:t>怎样</a:t>
            </a:r>
            <a:r>
              <a:rPr kumimoji="1" lang="zh-CN" altLang="en-US" b="1" dirty="0" smtClean="0">
                <a:solidFill>
                  <a:srgbClr val="FF0000"/>
                </a:solidFill>
              </a:rPr>
              <a:t>快速</a:t>
            </a:r>
            <a:r>
              <a:rPr kumimoji="1" lang="en-US" altLang="zh-CN" b="1" dirty="0" smtClean="0">
                <a:solidFill>
                  <a:srgbClr val="FF0000"/>
                </a:solidFill>
              </a:rPr>
              <a:t>access data</a:t>
            </a:r>
            <a:r>
              <a:rPr lang="en-US" altLang="zh-CN" dirty="0" smtClean="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smtClean="0"/>
              <a:t>构造</a:t>
            </a:r>
            <a:r>
              <a:rPr kumimoji="1" lang="en-US" altLang="zh-CN" sz="1200" dirty="0" smtClean="0"/>
              <a:t>1</a:t>
            </a:r>
            <a:r>
              <a:rPr kumimoji="1" lang="zh-CN" altLang="en-US" sz="1200" dirty="0" smtClean="0"/>
              <a:t>：</a:t>
            </a:r>
            <a:endParaRPr kumimoji="1" lang="en-US" altLang="zh-CN" sz="1200" dirty="0" smtClean="0"/>
          </a:p>
          <a:p>
            <a:r>
              <a:rPr lang="zh-CN" altLang="en-US" sz="1200" dirty="0" smtClean="0"/>
              <a:t>每个</a:t>
            </a:r>
            <a:r>
              <a:rPr lang="en-US" altLang="zh-CN" sz="1200" dirty="0" smtClean="0"/>
              <a:t>client</a:t>
            </a:r>
            <a:r>
              <a:rPr lang="zh-CN" altLang="en-US" sz="1200" dirty="0" smtClean="0"/>
              <a:t>自己有</a:t>
            </a:r>
            <a:r>
              <a:rPr lang="en-US" altLang="zh-CN" sz="1200" dirty="0" smtClean="0"/>
              <a:t>cache</a:t>
            </a:r>
            <a:r>
              <a:rPr lang="zh-CN" altLang="en-US" sz="1200" dirty="0" smtClean="0"/>
              <a:t>，每个</a:t>
            </a:r>
            <a:r>
              <a:rPr lang="en-US" altLang="zh-CN" sz="1200" dirty="0" smtClean="0"/>
              <a:t>client</a:t>
            </a:r>
            <a:r>
              <a:rPr lang="zh-CN" altLang="en-US" sz="1200" dirty="0"/>
              <a:t> </a:t>
            </a:r>
            <a:r>
              <a:rPr lang="en-US" altLang="zh-CN" sz="1200" dirty="0" smtClean="0"/>
              <a:t>request data</a:t>
            </a:r>
            <a:r>
              <a:rPr lang="zh-CN" altLang="en-US" sz="1200" dirty="0" smtClean="0"/>
              <a:t>之前先看看自己</a:t>
            </a:r>
            <a:r>
              <a:rPr lang="en-US" altLang="zh-CN" sz="1200" dirty="0" smtClean="0"/>
              <a:t>cache</a:t>
            </a:r>
            <a:r>
              <a:rPr lang="zh-CN" altLang="en-US" sz="1200" dirty="0" smtClean="0"/>
              <a:t>中有没有想要的数据</a:t>
            </a:r>
            <a:endParaRPr lang="en-US" altLang="zh-CN" sz="1200" dirty="0" smtClean="0"/>
          </a:p>
        </p:txBody>
      </p:sp>
      <p:pic>
        <p:nvPicPr>
          <p:cNvPr id="9220" name="Picture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smtClean="0"/>
              <a:t>构造</a:t>
            </a:r>
            <a:r>
              <a:rPr kumimoji="1" lang="en-US" altLang="zh-CN" sz="1200" dirty="0" smtClean="0"/>
              <a:t>2</a:t>
            </a:r>
            <a:r>
              <a:rPr kumimoji="1" lang="zh-CN" altLang="en-US" sz="1200" dirty="0" smtClean="0"/>
              <a:t>：</a:t>
            </a:r>
            <a:endParaRPr lang="en-US" altLang="zh-CN" sz="1200" dirty="0"/>
          </a:p>
          <a:p>
            <a:r>
              <a:rPr lang="zh-CN" altLang="en-US" sz="1200" dirty="0" smtClean="0"/>
              <a:t>用</a:t>
            </a:r>
            <a:r>
              <a:rPr lang="en-US" altLang="zh-CN" sz="1200" dirty="0" smtClean="0"/>
              <a:t>Global cache</a:t>
            </a:r>
            <a:r>
              <a:rPr lang="zh-CN" altLang="en-US" sz="1200" dirty="0" smtClean="0"/>
              <a:t>，上面的图是</a:t>
            </a:r>
            <a:r>
              <a:rPr lang="en-US" altLang="zh-CN" sz="1200" dirty="0" smtClean="0"/>
              <a:t>Global Cache</a:t>
            </a:r>
            <a:r>
              <a:rPr lang="zh-CN" altLang="en-US" sz="1200" dirty="0" smtClean="0"/>
              <a:t>负责</a:t>
            </a:r>
            <a:r>
              <a:rPr lang="en-US" altLang="zh-CN" sz="1200" dirty="0" smtClean="0"/>
              <a:t>data retrieval</a:t>
            </a:r>
            <a:r>
              <a:rPr lang="zh-CN" altLang="en-US" sz="1200" dirty="0" smtClean="0"/>
              <a:t>的；下面的图示</a:t>
            </a:r>
            <a:r>
              <a:rPr lang="en-US" altLang="zh-CN" sz="1200" dirty="0" smtClean="0"/>
              <a:t>client</a:t>
            </a:r>
            <a:r>
              <a:rPr lang="zh-CN" altLang="en-US" sz="1200" dirty="0" smtClean="0"/>
              <a:t>负责的</a:t>
            </a:r>
            <a:endParaRPr kumimoji="1" lang="en-US" altLang="zh-CN" sz="1200" dirty="0" smtClean="0"/>
          </a:p>
        </p:txBody>
      </p:sp>
      <p:pic>
        <p:nvPicPr>
          <p:cNvPr id="9222"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smtClean="0"/>
              <a:t>构造</a:t>
            </a:r>
            <a:r>
              <a:rPr kumimoji="1" lang="en-US" altLang="zh-CN" sz="1200" dirty="0" smtClean="0"/>
              <a:t>3</a:t>
            </a:r>
            <a:r>
              <a:rPr kumimoji="1" lang="zh-CN" altLang="en-US" sz="1200" dirty="0" smtClean="0"/>
              <a:t>：</a:t>
            </a:r>
            <a:endParaRPr kumimoji="1" lang="en-US" altLang="zh-CN" sz="1200" dirty="0" smtClean="0"/>
          </a:p>
          <a:p>
            <a:r>
              <a:rPr lang="zh-CN" altLang="en-US" sz="1200" dirty="0" smtClean="0"/>
              <a:t>上图用</a:t>
            </a:r>
            <a:r>
              <a:rPr lang="en-US" altLang="zh-CN" sz="1200" dirty="0" smtClean="0"/>
              <a:t>queue</a:t>
            </a:r>
            <a:r>
              <a:rPr lang="zh-CN" altLang="en-US" sz="1200" dirty="0" smtClean="0"/>
              <a:t>处理费时的</a:t>
            </a:r>
            <a:r>
              <a:rPr lang="en-US" altLang="zh-CN" sz="1200" dirty="0" smtClean="0"/>
              <a:t>write</a:t>
            </a:r>
            <a:r>
              <a:rPr lang="zh-CN" altLang="en-US" sz="1200" dirty="0" smtClean="0"/>
              <a:t>问题；</a:t>
            </a:r>
            <a:r>
              <a:rPr lang="en-US" altLang="zh-CN" sz="1200" dirty="0" smtClean="0"/>
              <a:t>server</a:t>
            </a:r>
            <a:r>
              <a:rPr lang="zh-CN" altLang="en-US" sz="1200" dirty="0" smtClean="0"/>
              <a:t>的</a:t>
            </a:r>
            <a:r>
              <a:rPr lang="en-US" altLang="zh-CN" sz="1200" dirty="0" smtClean="0"/>
              <a:t>queue</a:t>
            </a:r>
            <a:r>
              <a:rPr lang="zh-CN" altLang="en-US" sz="1200" dirty="0" smtClean="0"/>
              <a:t>接到</a:t>
            </a:r>
            <a:r>
              <a:rPr lang="en-US" altLang="zh-CN" sz="1200" dirty="0" smtClean="0"/>
              <a:t>client</a:t>
            </a:r>
            <a:r>
              <a:rPr lang="zh-CN" altLang="en-US" sz="1200" dirty="0" smtClean="0"/>
              <a:t>的</a:t>
            </a:r>
            <a:r>
              <a:rPr lang="en-US" altLang="zh-CN" sz="1200" dirty="0" smtClean="0"/>
              <a:t>task</a:t>
            </a:r>
            <a:r>
              <a:rPr lang="zh-CN" altLang="en-US" sz="1200" dirty="0" smtClean="0"/>
              <a:t>后只回复</a:t>
            </a:r>
            <a:r>
              <a:rPr lang="en-US" altLang="zh-CN" sz="1200" dirty="0" err="1" smtClean="0"/>
              <a:t>ack</a:t>
            </a:r>
            <a:r>
              <a:rPr lang="zh-CN" altLang="en-US" sz="1200" dirty="0" smtClean="0"/>
              <a:t>，然后一个一个处理；</a:t>
            </a:r>
            <a:r>
              <a:rPr lang="en-US" altLang="zh-CN" sz="1200" dirty="0" smtClean="0"/>
              <a:t>client</a:t>
            </a:r>
            <a:r>
              <a:rPr lang="zh-CN" altLang="en-US" sz="1200" dirty="0" smtClean="0"/>
              <a:t>如果想看处理结果则需要在扔一个</a:t>
            </a:r>
            <a:r>
              <a:rPr lang="en-US" altLang="zh-CN" sz="1200" dirty="0" smtClean="0"/>
              <a:t>task</a:t>
            </a:r>
            <a:r>
              <a:rPr lang="zh-CN" altLang="en-US" sz="1200" dirty="0" smtClean="0"/>
              <a:t>；</a:t>
            </a:r>
            <a:endParaRPr lang="en-US" altLang="zh-CN" sz="1200" dirty="0"/>
          </a:p>
          <a:p>
            <a:r>
              <a:rPr lang="zh-CN" altLang="en-US" sz="1200" dirty="0" smtClean="0"/>
              <a:t>相比之下，普通的</a:t>
            </a:r>
            <a:r>
              <a:rPr lang="en-US" altLang="zh-CN" sz="1200" dirty="0" smtClean="0"/>
              <a:t>client</a:t>
            </a:r>
            <a:r>
              <a:rPr lang="zh-CN" altLang="en-US" sz="1200" dirty="0" smtClean="0"/>
              <a:t>扔</a:t>
            </a:r>
            <a:r>
              <a:rPr lang="en-US" altLang="zh-CN" sz="1200" dirty="0" smtClean="0"/>
              <a:t>task</a:t>
            </a:r>
            <a:r>
              <a:rPr lang="zh-CN" altLang="en-US" sz="1200" dirty="0" smtClean="0"/>
              <a:t>后等</a:t>
            </a:r>
            <a:r>
              <a:rPr lang="en-US" altLang="zh-CN" sz="1200" dirty="0" smtClean="0"/>
              <a:t>server</a:t>
            </a:r>
            <a:r>
              <a:rPr lang="zh-CN" altLang="en-US" sz="1200" dirty="0" smtClean="0"/>
              <a:t>的处理结果的构造可能会使</a:t>
            </a:r>
            <a:r>
              <a:rPr lang="en-US" altLang="zh-CN" sz="1200" dirty="0" smtClean="0"/>
              <a:t>client</a:t>
            </a:r>
            <a:r>
              <a:rPr lang="zh-CN" altLang="en-US" sz="1200" smtClean="0"/>
              <a:t>等很长时间</a:t>
            </a:r>
            <a:endParaRPr lang="en-US" altLang="zh-CN" sz="1200" dirty="0" smtClean="0"/>
          </a:p>
        </p:txBody>
      </p:sp>
    </p:spTree>
    <p:extLst>
      <p:ext uri="{BB962C8B-B14F-4D97-AF65-F5344CB8AC3E}">
        <p14:creationId xmlns:p14="http://schemas.microsoft.com/office/powerpoint/2010/main" val="1598623269"/>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smtClean="0">
                <a:solidFill>
                  <a:srgbClr val="FF0000"/>
                </a:solidFill>
              </a:rPr>
              <a:t>DMZ</a:t>
            </a:r>
            <a:r>
              <a:rPr kumimoji="1" lang="en-US" altLang="zh-CN" sz="1400" dirty="0" smtClean="0">
                <a:solidFill>
                  <a:srgbClr val="FF0000"/>
                </a:solidFill>
              </a:rPr>
              <a:t> </a:t>
            </a:r>
            <a:r>
              <a:rPr kumimoji="1" lang="en-US" altLang="zh-CN" sz="1400" dirty="0" smtClean="0"/>
              <a:t>(</a:t>
            </a:r>
            <a:r>
              <a:rPr lang="en-US" altLang="ja-JP" sz="1400" dirty="0"/>
              <a:t>Demilitarized zones</a:t>
            </a:r>
            <a:r>
              <a:rPr kumimoji="1" lang="en-US" altLang="zh-CN" sz="1400" dirty="0" smtClean="0"/>
              <a:t>)</a:t>
            </a:r>
          </a:p>
          <a:p>
            <a:pPr marL="285750" indent="-285750">
              <a:buFont typeface="Arial" panose="020B0604020202020204" pitchFamily="34" charset="0"/>
              <a:buChar char="•"/>
            </a:pPr>
            <a:r>
              <a:rPr lang="zh-CN" altLang="en-US" sz="1400" dirty="0" smtClean="0"/>
              <a:t>说白了就是一个</a:t>
            </a:r>
            <a:r>
              <a:rPr lang="en-US" altLang="zh-CN" sz="1400" dirty="0" smtClean="0"/>
              <a:t>firewall</a:t>
            </a:r>
            <a:r>
              <a:rPr lang="zh-CN" altLang="en-US" sz="1400" dirty="0" smtClean="0"/>
              <a:t>，这个</a:t>
            </a:r>
            <a:r>
              <a:rPr lang="en-US" altLang="zh-CN" sz="1400" dirty="0" smtClean="0"/>
              <a:t>firewall</a:t>
            </a:r>
            <a:r>
              <a:rPr lang="zh-CN" altLang="en-US" sz="1400" dirty="0" smtClean="0"/>
              <a:t>可以决定什么</a:t>
            </a:r>
            <a:r>
              <a:rPr lang="en-US" altLang="zh-CN" sz="1400" dirty="0" smtClean="0"/>
              <a:t>packet</a:t>
            </a:r>
            <a:r>
              <a:rPr lang="zh-CN" altLang="en-US" sz="1400" dirty="0" smtClean="0"/>
              <a:t>去哪</a:t>
            </a:r>
            <a:endParaRPr lang="en-US" altLang="zh-CN" sz="1400" dirty="0" smtClean="0"/>
          </a:p>
          <a:p>
            <a:pPr marL="285750" indent="-285750">
              <a:buFont typeface="Arial" panose="020B0604020202020204" pitchFamily="34" charset="0"/>
              <a:buChar char="•"/>
            </a:pPr>
            <a:r>
              <a:rPr kumimoji="1" lang="zh-CN" altLang="en-US" sz="1400" dirty="0" smtClean="0"/>
              <a:t>比如从</a:t>
            </a:r>
            <a:r>
              <a:rPr kumimoji="1" lang="en-US" altLang="zh-CN" sz="1400" dirty="0" smtClean="0"/>
              <a:t>internet</a:t>
            </a:r>
            <a:r>
              <a:rPr kumimoji="1" lang="zh-CN" altLang="en-US" sz="1400" dirty="0" smtClean="0"/>
              <a:t>来的</a:t>
            </a:r>
            <a:r>
              <a:rPr kumimoji="1" lang="en-US" altLang="zh-CN" sz="1400" dirty="0" smtClean="0"/>
              <a:t>packet</a:t>
            </a:r>
            <a:r>
              <a:rPr kumimoji="1" lang="zh-CN" altLang="en-US" sz="1400" dirty="0" smtClean="0"/>
              <a:t>，先去</a:t>
            </a:r>
            <a:r>
              <a:rPr kumimoji="1" lang="en-US" altLang="zh-CN" sz="1400" dirty="0" smtClean="0"/>
              <a:t>DMZ</a:t>
            </a:r>
            <a:r>
              <a:rPr kumimoji="1" lang="zh-CN" altLang="en-US" sz="1400" dirty="0" smtClean="0"/>
              <a:t>然后</a:t>
            </a:r>
            <a:r>
              <a:rPr lang="en-US" altLang="zh-CN" sz="1400" dirty="0" smtClean="0"/>
              <a:t>DMZ</a:t>
            </a:r>
            <a:r>
              <a:rPr lang="zh-CN" altLang="en-US" sz="1400" dirty="0" smtClean="0"/>
              <a:t>发</a:t>
            </a:r>
            <a:r>
              <a:rPr lang="en-US" altLang="zh-CN" sz="1400" dirty="0" smtClean="0"/>
              <a:t>packet</a:t>
            </a:r>
            <a:r>
              <a:rPr lang="zh-CN" altLang="en-US" sz="1400" dirty="0" smtClean="0"/>
              <a:t>去</a:t>
            </a:r>
            <a:r>
              <a:rPr lang="en-US" altLang="zh-CN" sz="1400" dirty="0" smtClean="0"/>
              <a:t>private network</a:t>
            </a:r>
          </a:p>
          <a:p>
            <a:pPr marL="285750" indent="-285750">
              <a:buFont typeface="Arial" panose="020B0604020202020204" pitchFamily="34" charset="0"/>
              <a:buChar char="•"/>
            </a:pPr>
            <a:r>
              <a:rPr kumimoji="1" lang="zh-CN" altLang="en-US" sz="1400" dirty="0" smtClean="0"/>
              <a:t>这样从</a:t>
            </a:r>
            <a:r>
              <a:rPr kumimoji="1" lang="en-US" altLang="zh-CN" sz="1400" dirty="0" smtClean="0"/>
              <a:t>internet</a:t>
            </a:r>
            <a:r>
              <a:rPr kumimoji="1" lang="zh-CN" altLang="en-US" sz="1400" dirty="0" smtClean="0"/>
              <a:t>来看，内部</a:t>
            </a:r>
            <a:r>
              <a:rPr kumimoji="1" lang="en-US" altLang="zh-CN" sz="1400" dirty="0" smtClean="0"/>
              <a:t>private network</a:t>
            </a:r>
            <a:r>
              <a:rPr kumimoji="1" lang="zh-CN" altLang="en-US" sz="1400" dirty="0" smtClean="0"/>
              <a:t>的构造是隐藏的</a:t>
            </a:r>
            <a:endParaRPr kumimoji="1" lang="en-US" altLang="zh-CN" sz="1400" dirty="0" smtClean="0"/>
          </a:p>
        </p:txBody>
      </p:sp>
    </p:spTree>
    <p:extLst>
      <p:ext uri="{BB962C8B-B14F-4D97-AF65-F5344CB8AC3E}">
        <p14:creationId xmlns:p14="http://schemas.microsoft.com/office/powerpoint/2010/main" val="251210272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a:t>
            </a:r>
            <a:r>
              <a:rPr lang="en-US" altLang="ja-JP" b="1" i="1" dirty="0"/>
              <a:t>20160511_mount&amp;execve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030187" y="4283968"/>
            <a:ext cx="10873208" cy="4524315"/>
          </a:xfrm>
          <a:prstGeom prst="rect">
            <a:avLst/>
          </a:prstGeom>
          <a:solidFill>
            <a:schemeClr val="bg1"/>
          </a:solidFill>
        </p:spPr>
        <p:txBody>
          <a:bodyPr wrap="square">
            <a:spAutoFit/>
          </a:bodyPr>
          <a:lstStyle/>
          <a:p>
            <a:r>
              <a:rPr lang="en-US" altLang="ja-JP" b="1" dirty="0">
                <a:solidFill>
                  <a:srgbClr val="FF0000"/>
                </a:solidFill>
              </a:rPr>
              <a:t>DNS Zone transfer </a:t>
            </a:r>
            <a:r>
              <a:rPr lang="en-US" altLang="ja-JP"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dirty="0">
                <a:hlinkClick r:id="rId2"/>
              </a:rPr>
              <a:t>literally knew everyone else's name and address</a:t>
            </a:r>
            <a:r>
              <a:rPr lang="en-US" altLang="ja-JP" dirty="0"/>
              <a:t>, and so servers trusted each other implicitly.</a:t>
            </a:r>
          </a:p>
          <a:p>
            <a:r>
              <a:rPr lang="en-US" altLang="ja-JP"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dirty="0"/>
              <a:t>SANS have </a:t>
            </a:r>
            <a:r>
              <a:rPr lang="en-US" altLang="ja-JP" dirty="0">
                <a:hlinkClick r:id="rId3"/>
              </a:rPr>
              <a:t>a white paper</a:t>
            </a:r>
            <a:r>
              <a:rPr lang="en-US" altLang="ja-JP" dirty="0"/>
              <a:t> that discusses this further.</a:t>
            </a:r>
          </a:p>
          <a:p>
            <a:pPr marL="285750" indent="-285750">
              <a:buFont typeface="Arial" panose="020B0604020202020204" pitchFamily="34" charset="0"/>
              <a:buChar char="•"/>
            </a:pPr>
            <a:r>
              <a:rPr lang="en-US" altLang="ja-JP"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7001"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Functional Safety 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smtClean="0"/>
              <a:t>apche</a:t>
            </a:r>
            <a:r>
              <a:rPr lang="en-US" altLang="ja-JP" dirty="0" smtClean="0"/>
              <a:t> </a:t>
            </a:r>
            <a:r>
              <a:rPr lang="en-US" altLang="ja-JP" dirty="0"/>
              <a:t>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26268" y="862424"/>
            <a:ext cx="6813376" cy="1477328"/>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computer hardware device that translates data between characters (usually bytes) in a computer and an asynchronous serial communication format that encapsulates those characters between start bits and stop bits.</a:t>
            </a:r>
            <a:endParaRPr lang="ja-JP" altLang="en-US" dirty="0"/>
          </a:p>
        </p:txBody>
      </p:sp>
      <p:sp>
        <p:nvSpPr>
          <p:cNvPr id="6" name="正方形/長方形 5"/>
          <p:cNvSpPr/>
          <p:nvPr/>
        </p:nvSpPr>
        <p:spPr>
          <a:xfrm>
            <a:off x="0" y="2411760"/>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context switches.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2583945551"/>
              </p:ext>
            </p:extLst>
          </p:nvPr>
        </p:nvGraphicFramePr>
        <p:xfrm>
          <a:off x="-1323528" y="1691680"/>
          <a:ext cx="9673075" cy="3759200"/>
        </p:xfrm>
        <a:graphic>
          <a:graphicData uri="http://schemas.openxmlformats.org/drawingml/2006/table">
            <a:tbl>
              <a:tblPr firstRow="1" bandRow="1">
                <a:tableStyleId>{5C22544A-7EE6-4342-B048-85BDC9FD1C3A}</a:tableStyleId>
              </a:tblPr>
              <a:tblGrid>
                <a:gridCol w="1250480">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1754326"/>
          </a:xfrm>
          <a:prstGeom prst="rect">
            <a:avLst/>
          </a:prstGeom>
        </p:spPr>
        <p:txBody>
          <a:bodyPr wrap="square">
            <a:spAutoFit/>
          </a:bodyPr>
          <a:lstStyle/>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p:txBody>
      </p:sp>
      <p:sp>
        <p:nvSpPr>
          <p:cNvPr id="6" name="正方形/長方形 5"/>
          <p:cNvSpPr/>
          <p:nvPr/>
        </p:nvSpPr>
        <p:spPr>
          <a:xfrm>
            <a:off x="1" y="5796136"/>
            <a:ext cx="6858000" cy="2585323"/>
          </a:xfrm>
          <a:prstGeom prst="rect">
            <a:avLst/>
          </a:prstGeom>
        </p:spPr>
        <p:txBody>
          <a:bodyPr wrap="square">
            <a:spAutoFit/>
          </a:bodyPr>
          <a:lstStyle/>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a:t>
            </a:r>
            <a:r>
              <a:rPr kumimoji="1" lang="en-US" altLang="ja-JP"/>
              <a:t>deb software</a:t>
            </a:r>
            <a:endParaRPr kumimoji="1" lang="en-US" altLang="ja-JP" dirty="0"/>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987824" y="6833693"/>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78334313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4" name="テキスト ボックス 3"/>
          <p:cNvSpPr txBox="1"/>
          <p:nvPr/>
        </p:nvSpPr>
        <p:spPr>
          <a:xfrm>
            <a:off x="0" y="8028384"/>
            <a:ext cx="3225370" cy="369332"/>
          </a:xfrm>
          <a:prstGeom prst="rect">
            <a:avLst/>
          </a:prstGeom>
          <a:noFill/>
        </p:spPr>
        <p:txBody>
          <a:bodyPr wrap="none" rtlCol="0">
            <a:spAutoFit/>
          </a:bodyPr>
          <a:lstStyle/>
          <a:p>
            <a:r>
              <a:rPr kumimoji="1" lang="en-US" altLang="ja-JP" b="1" dirty="0" err="1">
                <a:solidFill>
                  <a:srgbClr val="FF0000"/>
                </a:solidFill>
              </a:rPr>
              <a:t>mutex</a:t>
            </a:r>
            <a:r>
              <a:rPr kumimoji="1" lang="en-US" altLang="ja-JP" dirty="0">
                <a:solidFill>
                  <a:srgbClr val="FF0000"/>
                </a:solidFill>
              </a:rPr>
              <a:t> </a:t>
            </a:r>
            <a:r>
              <a:rPr kumimoji="1" lang="en-US" altLang="ja-JP" dirty="0"/>
              <a:t>= mutual exclusion object</a:t>
            </a:r>
            <a:endParaRPr kumimoji="1" lang="ja-JP" altLang="en-US" dirty="0"/>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t>flow control</a:t>
            </a:r>
            <a:r>
              <a:rPr lang="en-US" altLang="zh-CN" dirty="0"/>
              <a:t>, </a:t>
            </a:r>
            <a:r>
              <a:rPr lang="en-US" altLang="zh-CN" b="1" dirty="0"/>
              <a:t>sequence numbers</a:t>
            </a:r>
            <a:r>
              <a:rPr lang="en-US" altLang="zh-CN" dirty="0"/>
              <a:t>, </a:t>
            </a:r>
            <a:r>
              <a:rPr lang="en-US" altLang="zh-CN" b="1" dirty="0"/>
              <a:t>acknowledgement</a:t>
            </a:r>
            <a:r>
              <a:rPr lang="en-US" altLang="zh-CN" dirty="0"/>
              <a:t> and </a:t>
            </a:r>
            <a:r>
              <a:rPr lang="en-US" altLang="zh-CN" b="1" dirty="0"/>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434"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Tree>
    <p:extLst>
      <p:ext uri="{BB962C8B-B14F-4D97-AF65-F5344CB8AC3E}">
        <p14:creationId xmlns:p14="http://schemas.microsoft.com/office/powerpoint/2010/main" val="2204111081"/>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589590" y="4211960"/>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a:t>
            </a:r>
            <a:r>
              <a:rPr kumimoji="1" lang="en-US" altLang="ja-JP" dirty="0" smtClean="0">
                <a:solidFill>
                  <a:srgbClr val="FF0000"/>
                </a:solidFill>
              </a:rPr>
              <a:t>headers</a:t>
            </a:r>
            <a:endParaRPr kumimoji="1" lang="en-US" altLang="ja-JP" dirty="0">
              <a:solidFill>
                <a:srgbClr val="FF0000"/>
              </a:solidFill>
            </a:endParaRP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smtClean="0">
                <a:solidFill>
                  <a:srgbClr val="FF0000"/>
                </a:solidFill>
              </a:rPr>
              <a:t>特有</a:t>
            </a:r>
            <a:r>
              <a:rPr lang="en-US" altLang="zh-CN" dirty="0">
                <a:solidFill>
                  <a:srgbClr val="FF0000"/>
                </a:solidFill>
              </a:rPr>
              <a:t> </a:t>
            </a:r>
            <a:r>
              <a:rPr lang="en-US" altLang="zh-CN" dirty="0" smtClean="0">
                <a:solidFill>
                  <a:srgbClr val="FF0000"/>
                </a:solidFill>
              </a:rPr>
              <a:t>(</a:t>
            </a:r>
            <a:r>
              <a:rPr lang="en-US" altLang="zh-CN" dirty="0" err="1" smtClean="0">
                <a:solidFill>
                  <a:srgbClr val="FF0000"/>
                </a:solidFill>
              </a:rPr>
              <a:t>Verb+URL</a:t>
            </a:r>
            <a:r>
              <a:rPr lang="en-US" altLang="zh-CN" dirty="0" smtClean="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smtClean="0">
                <a:solidFill>
                  <a:srgbClr val="FF0000"/>
                </a:solidFill>
              </a:rPr>
              <a:t>特有</a:t>
            </a:r>
            <a:r>
              <a:rPr lang="en-US" altLang="zh-CN" dirty="0" smtClean="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5"/>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5775367" y="4479667"/>
            <a:ext cx="5819991" cy="923330"/>
          </a:xfrm>
          <a:prstGeom prst="rect">
            <a:avLst/>
          </a:prstGeom>
          <a:noFill/>
        </p:spPr>
        <p:txBody>
          <a:bodyPr wrap="non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6407515" y="1115616"/>
            <a:ext cx="5112618" cy="2585323"/>
          </a:xfrm>
          <a:prstGeom prst="rect">
            <a:avLst/>
          </a:prstGeom>
          <a:noFill/>
        </p:spPr>
        <p:txBody>
          <a:bodyPr wrap="none" rtlCol="0">
            <a:spAutoFit/>
          </a:bodyPr>
          <a:lstStyle/>
          <a:p>
            <a:r>
              <a:rPr kumimoji="1" lang="en-US" altLang="zh-CN" dirty="0" smtClean="0"/>
              <a:t>Q: HTTP request</a:t>
            </a:r>
            <a:r>
              <a:rPr kumimoji="1" lang="zh-CN" altLang="en-US" dirty="0" smtClean="0"/>
              <a:t>中有什么？</a:t>
            </a:r>
            <a:endParaRPr kumimoji="1" lang="en-US" altLang="zh-CN" dirty="0" smtClean="0"/>
          </a:p>
          <a:p>
            <a:r>
              <a:rPr kumimoji="1" lang="en-US" altLang="zh-CN" dirty="0" smtClean="0"/>
              <a:t>A: Verb</a:t>
            </a:r>
            <a:r>
              <a:rPr kumimoji="1" lang="zh-CN" altLang="en-US" dirty="0" smtClean="0"/>
              <a:t>，</a:t>
            </a:r>
            <a:r>
              <a:rPr kumimoji="1" lang="en-US" altLang="zh-CN" dirty="0" smtClean="0"/>
              <a:t>URL</a:t>
            </a:r>
            <a:r>
              <a:rPr kumimoji="1" lang="zh-CN" altLang="en-US" dirty="0" smtClean="0"/>
              <a:t>，</a:t>
            </a:r>
            <a:r>
              <a:rPr kumimoji="1" lang="en-US" altLang="zh-CN" dirty="0" smtClean="0"/>
              <a:t>HTTP version</a:t>
            </a:r>
            <a:r>
              <a:rPr kumimoji="1" lang="zh-CN" altLang="en-US" dirty="0" smtClean="0"/>
              <a:t>，</a:t>
            </a:r>
            <a:r>
              <a:rPr kumimoji="1" lang="en-US" altLang="zh-CN" dirty="0" smtClean="0"/>
              <a:t>Header</a:t>
            </a:r>
          </a:p>
          <a:p>
            <a:r>
              <a:rPr lang="en-US" altLang="zh-CN" dirty="0"/>
              <a:t>Q</a:t>
            </a:r>
            <a:r>
              <a:rPr lang="en-US" altLang="zh-CN" dirty="0" smtClean="0"/>
              <a:t>: Header</a:t>
            </a:r>
            <a:r>
              <a:rPr lang="zh-CN" altLang="en-US" dirty="0" smtClean="0"/>
              <a:t>中有什么？</a:t>
            </a:r>
            <a:endParaRPr lang="en-US" altLang="zh-CN" dirty="0" smtClean="0"/>
          </a:p>
          <a:p>
            <a:r>
              <a:rPr lang="en-US" altLang="zh-CN" dirty="0" smtClean="0"/>
              <a:t>A: </a:t>
            </a:r>
            <a:r>
              <a:rPr lang="en-US" altLang="ja-JP" dirty="0" smtClean="0">
                <a:solidFill>
                  <a:srgbClr val="FF0000"/>
                </a:solidFill>
              </a:rPr>
              <a:t>User-agent, accept-language/encoding, </a:t>
            </a:r>
            <a:r>
              <a:rPr lang="en-US" altLang="ja-JP" dirty="0" err="1" smtClean="0">
                <a:solidFill>
                  <a:srgbClr val="FF0000"/>
                </a:solidFill>
              </a:rPr>
              <a:t>cookieID</a:t>
            </a:r>
            <a:endParaRPr lang="en-US" altLang="ja-JP" dirty="0" smtClean="0">
              <a:solidFill>
                <a:srgbClr val="FF0000"/>
              </a:solidFill>
            </a:endParaRPr>
          </a:p>
          <a:p>
            <a:endParaRPr kumimoji="1" lang="en-US" altLang="ja-JP" dirty="0"/>
          </a:p>
          <a:p>
            <a:r>
              <a:rPr lang="en-US" altLang="ja-JP" dirty="0" smtClean="0"/>
              <a:t>Q: HTTP response?</a:t>
            </a:r>
          </a:p>
          <a:p>
            <a:r>
              <a:rPr lang="en-US" altLang="ja-JP" dirty="0"/>
              <a:t>A</a:t>
            </a:r>
            <a:r>
              <a:rPr lang="en-US" altLang="ja-JP" dirty="0" smtClean="0"/>
              <a:t>: Status code, Header and entity-body</a:t>
            </a:r>
          </a:p>
          <a:p>
            <a:r>
              <a:rPr lang="en-US" altLang="ja-JP" dirty="0" smtClean="0"/>
              <a:t>Q: What is in Header?</a:t>
            </a:r>
          </a:p>
          <a:p>
            <a:r>
              <a:rPr kumimoji="1" lang="en-US" altLang="ja-JP" dirty="0" smtClean="0"/>
              <a:t>A: </a:t>
            </a:r>
            <a:r>
              <a:rPr kumimoji="1" lang="en-US" altLang="ja-JP" dirty="0" smtClean="0">
                <a:solidFill>
                  <a:srgbClr val="FF0000"/>
                </a:solidFill>
              </a:rPr>
              <a:t>content-length, date, set-cookie, content type, …</a:t>
            </a:r>
            <a:endParaRPr kumimoji="1" lang="en-US" altLang="ja-JP" dirty="0">
              <a:solidFill>
                <a:srgbClr val="FF0000"/>
              </a:solidFill>
            </a:endParaRP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smtClean="0">
                <a:solidFill>
                  <a:srgbClr val="FF0000"/>
                </a:solidFill>
              </a:rPr>
              <a:t>Request/Response</a:t>
            </a:r>
            <a:r>
              <a:rPr lang="zh-CN" altLang="en-US" dirty="0" smtClean="0">
                <a:solidFill>
                  <a:srgbClr val="FF0000"/>
                </a:solidFill>
              </a:rPr>
              <a:t>共有的是</a:t>
            </a:r>
            <a:r>
              <a:rPr lang="en-US" altLang="zh-CN" dirty="0" smtClean="0">
                <a:solidFill>
                  <a:srgbClr val="FF0000"/>
                </a:solidFill>
              </a:rPr>
              <a:t>HTTP version</a:t>
            </a:r>
            <a:endParaRPr kumimoji="1" lang="ja-JP" altLang="en-US" dirty="0">
              <a:solidFill>
                <a:srgbClr val="FF0000"/>
              </a:solidFill>
            </a:endParaRPr>
          </a:p>
        </p:txBody>
      </p:sp>
    </p:spTree>
    <p:extLst>
      <p:ext uri="{BB962C8B-B14F-4D97-AF65-F5344CB8AC3E}">
        <p14:creationId xmlns:p14="http://schemas.microsoft.com/office/powerpoint/2010/main" val="3316915766"/>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2862322"/>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dirty="0"/>
              <a:t>set-cookie header</a:t>
            </a:r>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smtClean="0"/>
              <a:t>加密</a:t>
            </a:r>
            <a:endParaRPr kumimoji="1" lang="en-US" altLang="zh-CN" dirty="0" smtClean="0"/>
          </a:p>
          <a:p>
            <a:r>
              <a:rPr lang="zh-CN" altLang="en-US" dirty="0"/>
              <a:t>下面</a:t>
            </a:r>
            <a:r>
              <a:rPr lang="zh-CN" altLang="en-US" dirty="0" smtClean="0"/>
              <a:t>是</a:t>
            </a:r>
            <a:r>
              <a:rPr lang="en-US" altLang="zh-CN" b="1" dirty="0" smtClean="0"/>
              <a:t>TCP 3</a:t>
            </a:r>
            <a:r>
              <a:rPr lang="zh-CN" altLang="en-US" b="1" dirty="0" smtClean="0"/>
              <a:t>次握手后</a:t>
            </a:r>
            <a:r>
              <a:rPr lang="zh-CN" altLang="en-US" dirty="0" smtClean="0"/>
              <a:t>，</a:t>
            </a:r>
            <a:endParaRPr lang="en-US" altLang="zh-CN" dirty="0" smtClean="0"/>
          </a:p>
          <a:p>
            <a:r>
              <a:rPr kumimoji="1" lang="en-US" altLang="zh-CN" b="1" dirty="0" smtClean="0">
                <a:solidFill>
                  <a:srgbClr val="FF0000"/>
                </a:solidFill>
              </a:rPr>
              <a:t>SSL</a:t>
            </a:r>
            <a:r>
              <a:rPr kumimoji="1" lang="zh-CN" altLang="en-US" b="1" dirty="0" smtClean="0">
                <a:solidFill>
                  <a:srgbClr val="FF0000"/>
                </a:solidFill>
              </a:rPr>
              <a:t>的</a:t>
            </a:r>
            <a:r>
              <a:rPr kumimoji="1" lang="en-US" altLang="zh-CN" b="1" dirty="0" err="1" smtClean="0">
                <a:solidFill>
                  <a:srgbClr val="FF0000"/>
                </a:solidFill>
              </a:rPr>
              <a:t>ClientHello</a:t>
            </a:r>
            <a:r>
              <a:rPr kumimoji="1" lang="en-US" altLang="zh-CN" b="1" dirty="0" smtClean="0">
                <a:solidFill>
                  <a:srgbClr val="FF0000"/>
                </a:solidFill>
              </a:rPr>
              <a:t> </a:t>
            </a:r>
            <a:r>
              <a:rPr kumimoji="1" lang="en-US" altLang="zh-CN" b="1" dirty="0" err="1" smtClean="0">
                <a:solidFill>
                  <a:srgbClr val="FF0000"/>
                </a:solidFill>
              </a:rPr>
              <a:t>ServerHello</a:t>
            </a:r>
            <a:r>
              <a:rPr kumimoji="1" lang="zh-CN" altLang="en-US" b="1" dirty="0" smtClean="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818767913"/>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dirty="0"/>
              <a:t>ISN (Initial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smtClean="0"/>
              <a:t>TCP </a:t>
            </a:r>
            <a:r>
              <a:rPr kumimoji="1" lang="en-US" altLang="zh-CN" dirty="0" smtClean="0"/>
              <a:t>close connection</a:t>
            </a:r>
            <a:r>
              <a:rPr kumimoji="1" lang="zh-CN" altLang="en-US" dirty="0" smtClean="0"/>
              <a:t>的时候，两方都要发</a:t>
            </a:r>
            <a:r>
              <a:rPr kumimoji="1" lang="en-US" altLang="zh-CN" smtClean="0"/>
              <a:t>FIN</a:t>
            </a:r>
            <a:endParaRPr kumimoji="1" lang="en-US" altLang="zh-CN" dirty="0" smtClean="0"/>
          </a:p>
          <a:p>
            <a:r>
              <a:rPr lang="zh-CN" altLang="en-US" dirty="0" smtClean="0"/>
              <a:t>先一方给另一方法</a:t>
            </a:r>
            <a:r>
              <a:rPr lang="en-US" altLang="zh-CN" dirty="0" smtClean="0"/>
              <a:t>FIN</a:t>
            </a:r>
            <a:r>
              <a:rPr lang="zh-CN" altLang="en-US" dirty="0" smtClean="0"/>
              <a:t>，另一方反</a:t>
            </a:r>
            <a:r>
              <a:rPr lang="en-US" altLang="zh-CN" dirty="0" smtClean="0"/>
              <a:t>ACK</a:t>
            </a:r>
            <a:r>
              <a:rPr lang="zh-CN" altLang="en-US" dirty="0" smtClean="0"/>
              <a:t>；</a:t>
            </a:r>
            <a:endParaRPr lang="en-US" altLang="zh-CN" dirty="0" smtClean="0"/>
          </a:p>
          <a:p>
            <a:r>
              <a:rPr kumimoji="1" lang="zh-CN" altLang="en-US" dirty="0" smtClean="0"/>
              <a:t>另一方给一方法</a:t>
            </a:r>
            <a:r>
              <a:rPr kumimoji="1" lang="en-US" altLang="zh-CN" dirty="0" smtClean="0"/>
              <a:t>FIN</a:t>
            </a:r>
            <a:r>
              <a:rPr kumimoji="1" lang="zh-CN" altLang="en-US" dirty="0" smtClean="0"/>
              <a:t>，一方反</a:t>
            </a:r>
            <a:r>
              <a:rPr kumimoji="1" lang="en-US" altLang="zh-CN" dirty="0" smtClean="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smtClean="0"/>
              <a:t>IPsec implementation methods(</a:t>
            </a:r>
            <a:r>
              <a:rPr kumimoji="1" lang="zh-CN" altLang="en-US" sz="1200" dirty="0" smtClean="0"/>
              <a:t>两种方法如右图</a:t>
            </a:r>
            <a:r>
              <a:rPr kumimoji="1" lang="en-US" altLang="zh-CN" sz="1200" dirty="0" smtClean="0"/>
              <a:t>)</a:t>
            </a:r>
          </a:p>
          <a:p>
            <a:pPr marL="285750" indent="-285750">
              <a:buFont typeface="Arial" panose="020B0604020202020204" pitchFamily="34" charset="0"/>
              <a:buChar char="•"/>
            </a:pPr>
            <a:r>
              <a:rPr kumimoji="1" lang="en-US" altLang="zh-CN" sz="1200" dirty="0" smtClean="0"/>
              <a:t>End host implementation</a:t>
            </a:r>
          </a:p>
          <a:p>
            <a:pPr marL="285750" indent="-285750">
              <a:buFont typeface="Arial" panose="020B0604020202020204" pitchFamily="34" charset="0"/>
              <a:buChar char="•"/>
            </a:pPr>
            <a:r>
              <a:rPr kumimoji="1" lang="en-US" altLang="ja-JP" sz="1200" dirty="0" smtClean="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a:t>
            </a:r>
            <a:r>
              <a:rPr kumimoji="1" lang="en-US" altLang="ja-JP" dirty="0" smtClean="0"/>
              <a:t>network</a:t>
            </a:r>
            <a:r>
              <a:rPr kumimoji="1" lang="zh-CN" altLang="en-US" dirty="0" smtClean="0"/>
              <a:t>，可以用</a:t>
            </a:r>
            <a:r>
              <a:rPr kumimoji="1" lang="en-US" altLang="zh-CN" dirty="0" smtClean="0"/>
              <a:t>switch</a:t>
            </a:r>
            <a:r>
              <a:rPr kumimoji="1" lang="zh-CN" altLang="en-US" dirty="0" smtClean="0"/>
              <a:t>实现</a:t>
            </a:r>
            <a:endParaRPr lang="en-US" altLang="ja-JP" dirty="0"/>
          </a:p>
          <a:p>
            <a:pPr marL="742950" lvl="1" indent="-285750">
              <a:buFont typeface="Arial" panose="020B0604020202020204" pitchFamily="34" charset="0"/>
              <a:buChar char="•"/>
            </a:pPr>
            <a:r>
              <a:rPr lang="zh-CN" altLang="en-US" dirty="0" smtClean="0"/>
              <a:t>好处是，</a:t>
            </a:r>
            <a:r>
              <a:rPr lang="en-US" altLang="zh-CN" dirty="0" smtClean="0"/>
              <a:t>Broadcast</a:t>
            </a:r>
            <a:r>
              <a:rPr lang="zh-CN" altLang="en-US" dirty="0" smtClean="0"/>
              <a:t>的时候，确保特定</a:t>
            </a:r>
            <a:r>
              <a:rPr lang="en-US" altLang="zh-CN" dirty="0" smtClean="0"/>
              <a:t>subnet</a:t>
            </a:r>
            <a:r>
              <a:rPr lang="zh-CN" altLang="en-US" dirty="0" smtClean="0"/>
              <a:t>的人受到</a:t>
            </a:r>
            <a:r>
              <a:rPr lang="en-US" altLang="zh-CN" dirty="0" smtClean="0"/>
              <a:t>broadcast</a:t>
            </a:r>
          </a:p>
          <a:p>
            <a:pPr marL="742950" lvl="1" indent="-285750">
              <a:buFont typeface="Arial" panose="020B0604020202020204" pitchFamily="34" charset="0"/>
              <a:buChar char="•"/>
            </a:pPr>
            <a:r>
              <a:rPr kumimoji="1" lang="zh-CN" altLang="en-US" dirty="0" smtClean="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14896</TotalTime>
  <Words>23214</Words>
  <Application>Microsoft Office PowerPoint</Application>
  <PresentationFormat>画面に合わせる (4:3)</PresentationFormat>
  <Paragraphs>2525</Paragraphs>
  <Slides>141</Slides>
  <Notes>1</Notes>
  <HiddenSlides>0</HiddenSlides>
  <MMClips>0</MMClips>
  <ScaleCrop>false</ScaleCrop>
  <HeadingPairs>
    <vt:vector size="6" baseType="variant">
      <vt:variant>
        <vt:lpstr>テーマ</vt:lpstr>
      </vt:variant>
      <vt:variant>
        <vt:i4>1</vt:i4>
      </vt:variant>
      <vt:variant>
        <vt:lpstr>埋め込まれた OLE サーバー</vt:lpstr>
      </vt:variant>
      <vt:variant>
        <vt:i4>3</vt:i4>
      </vt:variant>
      <vt:variant>
        <vt:lpstr>スライド タイトル</vt:lpstr>
      </vt:variant>
      <vt:variant>
        <vt:i4>141</vt:i4>
      </vt:variant>
    </vt:vector>
  </HeadingPairs>
  <TitlesOfParts>
    <vt:vector size="145" baseType="lpstr">
      <vt:lpstr>Office テーマ</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1973</cp:revision>
  <dcterms:created xsi:type="dcterms:W3CDTF">2016-01-14T23:49:10Z</dcterms:created>
  <dcterms:modified xsi:type="dcterms:W3CDTF">2018-04-19T04:20:25Z</dcterms:modified>
</cp:coreProperties>
</file>